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6" r:id="rId6"/>
    <p:sldId id="263" r:id="rId7"/>
    <p:sldId id="264" r:id="rId8"/>
    <p:sldId id="260" r:id="rId9"/>
    <p:sldId id="267" r:id="rId10"/>
    <p:sldId id="265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фон презентации дет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571612"/>
            <a:ext cx="78035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dirty="0" smtClean="0"/>
              <a:t>Обозначение мягкости согласных </a:t>
            </a:r>
            <a:endParaRPr lang="ru-RU" sz="4000" b="1" dirty="0" smtClean="0"/>
          </a:p>
          <a:p>
            <a:r>
              <a:rPr lang="ru-RU" sz="4000" b="1" dirty="0" smtClean="0"/>
              <a:t>        гласными </a:t>
            </a:r>
            <a:r>
              <a:rPr lang="ru-RU" sz="4000" b="1" dirty="0" smtClean="0"/>
              <a:t>второго ряда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3429000"/>
            <a:ext cx="3018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Учитель-логопед</a:t>
            </a:r>
          </a:p>
          <a:p>
            <a:r>
              <a:rPr lang="ru-RU" dirty="0" err="1" smtClean="0"/>
              <a:t>Радостева</a:t>
            </a:r>
            <a:r>
              <a:rPr lang="ru-RU" dirty="0" smtClean="0"/>
              <a:t> Л.И. </a:t>
            </a:r>
          </a:p>
          <a:p>
            <a:r>
              <a:rPr lang="ru-RU" dirty="0" smtClean="0"/>
              <a:t>МАОУ «СОШ № 81» г. Перми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1600200"/>
            <a:ext cx="368617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Как </a:t>
            </a:r>
            <a:r>
              <a:rPr lang="ru-RU" dirty="0" smtClean="0"/>
              <a:t>звучат </a:t>
            </a:r>
            <a:r>
              <a:rPr lang="ru-RU" dirty="0" smtClean="0"/>
              <a:t>согласные, которые </a:t>
            </a:r>
            <a:r>
              <a:rPr lang="ru-RU" dirty="0" smtClean="0"/>
              <a:t>стоят перед гласными </a:t>
            </a:r>
            <a:r>
              <a:rPr lang="ru-RU" dirty="0" smtClean="0">
                <a:solidFill>
                  <a:srgbClr val="0070C0"/>
                </a:solidFill>
              </a:rPr>
              <a:t>первого ряда</a:t>
            </a:r>
            <a:r>
              <a:rPr lang="ru-RU" dirty="0" smtClean="0"/>
              <a:t>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Как звучат согласные, которые стоят </a:t>
            </a:r>
            <a:r>
              <a:rPr lang="ru-RU" dirty="0" smtClean="0"/>
              <a:t>перед </a:t>
            </a:r>
            <a:r>
              <a:rPr lang="ru-RU" dirty="0" smtClean="0"/>
              <a:t>гласными </a:t>
            </a:r>
            <a:r>
              <a:rPr lang="ru-RU" dirty="0" smtClean="0">
                <a:solidFill>
                  <a:srgbClr val="0070C0"/>
                </a:solidFill>
              </a:rPr>
              <a:t>второго ряда</a:t>
            </a:r>
            <a:r>
              <a:rPr lang="ru-RU" dirty="0" smtClean="0"/>
              <a:t>? </a:t>
            </a:r>
            <a:endParaRPr lang="ru-RU" dirty="0"/>
          </a:p>
        </p:txBody>
      </p:sp>
      <p:pic>
        <p:nvPicPr>
          <p:cNvPr id="19458" name="Picture 2" descr="Картинки по запросу гласные 1 и 2 ря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4048040" cy="4967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Картинки по запросу рефлекс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215106" cy="5330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фон презентации дет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2143116"/>
            <a:ext cx="52699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Спасибо за работу!</a:t>
            </a:r>
          </a:p>
          <a:p>
            <a:r>
              <a:rPr lang="ru-RU" sz="4800" b="1" dirty="0" smtClean="0">
                <a:solidFill>
                  <a:srgbClr val="0070C0"/>
                </a:solidFill>
              </a:rPr>
              <a:t>До новых встреч!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Гласные 1 и 2 ряда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гласные 1 и 2 ря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39" y="2357430"/>
            <a:ext cx="9063061" cy="4119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С</a:t>
            </a:r>
            <a:r>
              <a:rPr lang="ru-RU" sz="2800" i="1" dirty="0" smtClean="0"/>
              <a:t>равните </a:t>
            </a:r>
            <a:r>
              <a:rPr lang="ru-RU" sz="2800" i="1" dirty="0" smtClean="0"/>
              <a:t>слова по </a:t>
            </a:r>
            <a:r>
              <a:rPr lang="ru-RU" sz="2800" i="1" dirty="0" smtClean="0"/>
              <a:t>написанию, звучанию</a:t>
            </a:r>
            <a:r>
              <a:rPr lang="ru-RU" sz="2800" i="1" dirty="0" smtClean="0"/>
              <a:t>, значению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лук-люк</a:t>
            </a:r>
            <a:endParaRPr lang="ru-RU" sz="3600" dirty="0" smtClean="0"/>
          </a:p>
          <a:p>
            <a:pPr algn="ctr"/>
            <a:r>
              <a:rPr lang="ru-RU" sz="3600" dirty="0" smtClean="0"/>
              <a:t>ряд-рад</a:t>
            </a:r>
            <a:endParaRPr lang="ru-RU" sz="3600" dirty="0" smtClean="0"/>
          </a:p>
          <a:p>
            <a:pPr algn="ctr"/>
            <a:r>
              <a:rPr lang="ru-RU" sz="3600" dirty="0" smtClean="0"/>
              <a:t>ров-рёв                     </a:t>
            </a:r>
            <a:endParaRPr lang="ru-RU" sz="3600" dirty="0" smtClean="0"/>
          </a:p>
          <a:p>
            <a:pPr algn="ctr"/>
            <a:r>
              <a:rPr lang="ru-RU" sz="3600" dirty="0" err="1" smtClean="0"/>
              <a:t>мыл-мил</a:t>
            </a:r>
            <a:endParaRPr lang="ru-RU" sz="3600" dirty="0" smtClean="0"/>
          </a:p>
          <a:p>
            <a:pPr algn="ctr"/>
            <a:r>
              <a:rPr lang="ru-RU" sz="3600" dirty="0" err="1" smtClean="0"/>
              <a:t>воз-вёз</a:t>
            </a:r>
            <a:endParaRPr lang="ru-RU" sz="3600" dirty="0" smtClean="0"/>
          </a:p>
          <a:p>
            <a:pPr algn="ctr"/>
            <a:r>
              <a:rPr lang="ru-RU" sz="3600" dirty="0" smtClean="0"/>
              <a:t> </a:t>
            </a:r>
            <a:r>
              <a:rPr lang="ru-RU" sz="3600" dirty="0" err="1" smtClean="0"/>
              <a:t>мал-мял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Найдите пары слов , которые отличаются одним звуком. Назовите 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Лук, рад ,ров, мал, воз, мыл.</a:t>
            </a:r>
          </a:p>
          <a:p>
            <a:r>
              <a:rPr lang="ru-RU" sz="4400" dirty="0" smtClean="0"/>
              <a:t>Мял ,вёз, люк, мил, </a:t>
            </a:r>
            <a:r>
              <a:rPr lang="ru-RU" sz="4400" dirty="0" smtClean="0"/>
              <a:t>ряд, ров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грядке – л      к</a:t>
            </a:r>
            <a:br>
              <a:rPr lang="ru-RU" dirty="0" smtClean="0"/>
            </a:br>
            <a:r>
              <a:rPr lang="ru-RU" dirty="0" smtClean="0"/>
              <a:t>У дома – л         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Картинки по запросу л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4419600" cy="2876551"/>
          </a:xfrm>
          <a:prstGeom prst="rect">
            <a:avLst/>
          </a:prstGeom>
          <a:noFill/>
        </p:spPr>
      </p:pic>
      <p:sp>
        <p:nvSpPr>
          <p:cNvPr id="18436" name="AutoShape 4" descr="Картинки по запросу лю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Картинки по запросу лю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3885" y="3857628"/>
            <a:ext cx="3956567" cy="25717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643570" y="0"/>
            <a:ext cx="5116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143504" y="714356"/>
            <a:ext cx="8242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Прочитайте предложения и подберите по смыслу </a:t>
            </a:r>
            <a:r>
              <a:rPr lang="ru-RU" sz="2400" i="1" dirty="0" smtClean="0"/>
              <a:t>слово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Витя (мал ,мял) ростом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Витя (мал</a:t>
            </a:r>
            <a:r>
              <a:rPr lang="ru-RU" dirty="0" smtClean="0"/>
              <a:t>, мял) </a:t>
            </a:r>
            <a:r>
              <a:rPr lang="ru-RU" dirty="0" smtClean="0"/>
              <a:t>бумажку.</a:t>
            </a:r>
          </a:p>
          <a:p>
            <a:r>
              <a:rPr lang="ru-RU" dirty="0" smtClean="0"/>
              <a:t>Папа </a:t>
            </a:r>
            <a:r>
              <a:rPr lang="ru-RU" dirty="0" smtClean="0"/>
              <a:t>(рад, ряд) видеть сына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Книжки </a:t>
            </a:r>
            <a:r>
              <a:rPr lang="ru-RU" dirty="0" smtClean="0"/>
              <a:t>стоят в (рад, ряд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Город окружает глубокий (ров ,рёв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На </a:t>
            </a:r>
            <a:r>
              <a:rPr lang="ru-RU" dirty="0" smtClean="0"/>
              <a:t>улице слышен (ров, рёв) Маши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грядке растёт (лук, люк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	Осторожно</a:t>
            </a:r>
            <a:r>
              <a:rPr lang="ru-RU" dirty="0" smtClean="0"/>
              <a:t>! Не упади в (лук ,люк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Паша (мыл, мил) посуду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Ты </a:t>
            </a:r>
            <a:r>
              <a:rPr lang="ru-RU" dirty="0" smtClean="0"/>
              <a:t>мне (мыл, мил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По дороге едет (воз ,вёз) с сеном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Шофер </a:t>
            </a:r>
            <a:r>
              <a:rPr lang="ru-RU" dirty="0" smtClean="0"/>
              <a:t>(воз, вёз) людей на работу.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Проверьте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/>
              <a:t>Витя </a:t>
            </a:r>
            <a:r>
              <a:rPr lang="ru-RU" sz="4000" dirty="0" smtClean="0">
                <a:solidFill>
                  <a:srgbClr val="0070C0"/>
                </a:solidFill>
              </a:rPr>
              <a:t>мал</a:t>
            </a:r>
            <a:r>
              <a:rPr lang="ru-RU" sz="4000" dirty="0" smtClean="0"/>
              <a:t>  ростом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sz="4000" dirty="0" smtClean="0"/>
              <a:t>	Витя </a:t>
            </a:r>
            <a:r>
              <a:rPr lang="ru-RU" sz="4000" dirty="0" smtClean="0">
                <a:solidFill>
                  <a:srgbClr val="00B050"/>
                </a:solidFill>
              </a:rPr>
              <a:t>мял</a:t>
            </a:r>
            <a:r>
              <a:rPr lang="ru-RU" sz="4000" dirty="0" smtClean="0"/>
              <a:t> бумажку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Папа </a:t>
            </a:r>
            <a:r>
              <a:rPr lang="ru-RU" sz="4000" dirty="0" smtClean="0">
                <a:solidFill>
                  <a:srgbClr val="0070C0"/>
                </a:solidFill>
              </a:rPr>
              <a:t>рад</a:t>
            </a:r>
            <a:r>
              <a:rPr lang="ru-RU" sz="4000" dirty="0" smtClean="0"/>
              <a:t> </a:t>
            </a:r>
            <a:r>
              <a:rPr lang="ru-RU" sz="4000" dirty="0" smtClean="0"/>
              <a:t>видеть сына.</a:t>
            </a:r>
          </a:p>
          <a:p>
            <a:pPr>
              <a:buNone/>
            </a:pPr>
            <a:r>
              <a:rPr lang="ru-RU" sz="4000" dirty="0" smtClean="0"/>
              <a:t>	Книжки стоят </a:t>
            </a:r>
            <a:r>
              <a:rPr lang="ru-RU" sz="4000" dirty="0" smtClean="0"/>
              <a:t>в </a:t>
            </a:r>
            <a:r>
              <a:rPr lang="ru-RU" sz="4000" dirty="0" smtClean="0">
                <a:solidFill>
                  <a:srgbClr val="00B050"/>
                </a:solidFill>
              </a:rPr>
              <a:t>ряд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r>
              <a:rPr lang="ru-RU" sz="4000" dirty="0" smtClean="0"/>
              <a:t>Город окружает глубокий </a:t>
            </a:r>
            <a:r>
              <a:rPr lang="ru-RU" sz="4000" dirty="0" smtClean="0">
                <a:solidFill>
                  <a:srgbClr val="0070C0"/>
                </a:solidFill>
              </a:rPr>
              <a:t>ров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На улице слышен </a:t>
            </a:r>
            <a:r>
              <a:rPr lang="ru-RU" sz="4000" dirty="0" smtClean="0">
                <a:solidFill>
                  <a:srgbClr val="00B050"/>
                </a:solidFill>
              </a:rPr>
              <a:t>рёв</a:t>
            </a:r>
            <a:r>
              <a:rPr lang="ru-RU" sz="4000" dirty="0" smtClean="0"/>
              <a:t> </a:t>
            </a:r>
            <a:r>
              <a:rPr lang="ru-RU" sz="4000" dirty="0" smtClean="0"/>
              <a:t>Маши.</a:t>
            </a:r>
          </a:p>
          <a:p>
            <a:r>
              <a:rPr lang="ru-RU" sz="4000" dirty="0" smtClean="0"/>
              <a:t>На грядке растёт </a:t>
            </a:r>
            <a:r>
              <a:rPr lang="ru-RU" sz="4000" dirty="0" smtClean="0">
                <a:solidFill>
                  <a:srgbClr val="0070C0"/>
                </a:solidFill>
              </a:rPr>
              <a:t>лук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Осторожно! Не упади в </a:t>
            </a:r>
            <a:r>
              <a:rPr lang="ru-RU" sz="4000" dirty="0" smtClean="0">
                <a:solidFill>
                  <a:srgbClr val="00B050"/>
                </a:solidFill>
              </a:rPr>
              <a:t>люк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r>
              <a:rPr lang="ru-RU" sz="4000" dirty="0" smtClean="0"/>
              <a:t>Паша </a:t>
            </a:r>
            <a:r>
              <a:rPr lang="ru-RU" sz="4000" dirty="0" smtClean="0">
                <a:solidFill>
                  <a:srgbClr val="0070C0"/>
                </a:solidFill>
              </a:rPr>
              <a:t>мыл</a:t>
            </a:r>
            <a:r>
              <a:rPr lang="ru-RU" sz="4000" dirty="0" smtClean="0"/>
              <a:t> </a:t>
            </a:r>
            <a:r>
              <a:rPr lang="ru-RU" sz="4000" dirty="0" smtClean="0"/>
              <a:t>посуду.</a:t>
            </a:r>
          </a:p>
          <a:p>
            <a:pPr>
              <a:buNone/>
            </a:pPr>
            <a:r>
              <a:rPr lang="ru-RU" sz="4000" dirty="0" smtClean="0"/>
              <a:t>	Ты мне </a:t>
            </a:r>
            <a:r>
              <a:rPr lang="ru-RU" sz="4000" dirty="0" smtClean="0">
                <a:solidFill>
                  <a:srgbClr val="00B050"/>
                </a:solidFill>
              </a:rPr>
              <a:t>мил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r>
              <a:rPr lang="ru-RU" sz="4000" dirty="0" smtClean="0"/>
              <a:t>По дороге едет </a:t>
            </a:r>
            <a:r>
              <a:rPr lang="ru-RU" sz="4000" dirty="0" smtClean="0">
                <a:solidFill>
                  <a:srgbClr val="0070C0"/>
                </a:solidFill>
              </a:rPr>
              <a:t>воз</a:t>
            </a:r>
            <a:r>
              <a:rPr lang="ru-RU" sz="4000" dirty="0" smtClean="0"/>
              <a:t>  </a:t>
            </a:r>
            <a:r>
              <a:rPr lang="ru-RU" sz="4000" dirty="0" smtClean="0"/>
              <a:t>с сеном.</a:t>
            </a:r>
          </a:p>
          <a:p>
            <a:pPr>
              <a:buNone/>
            </a:pPr>
            <a:r>
              <a:rPr lang="ru-RU" sz="4000" dirty="0" smtClean="0"/>
              <a:t>	Шофер </a:t>
            </a:r>
            <a:r>
              <a:rPr lang="ru-RU" sz="4000" dirty="0" smtClean="0">
                <a:solidFill>
                  <a:srgbClr val="00B050"/>
                </a:solidFill>
              </a:rPr>
              <a:t>вёз</a:t>
            </a:r>
            <a:r>
              <a:rPr lang="ru-RU" sz="4000" dirty="0" smtClean="0"/>
              <a:t> </a:t>
            </a:r>
            <a:r>
              <a:rPr lang="ru-RU" sz="4000" dirty="0" smtClean="0"/>
              <a:t>людей на работу.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Обозначение твердости и мягкости с помощью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ров р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41434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5715016"/>
            <a:ext cx="2972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 Ё И Ю 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5715016"/>
            <a:ext cx="3005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 О Ы У Э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30" name="Picture 6" descr="Картинки по запросу медведица и медвежо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786190"/>
            <a:ext cx="2082599" cy="1683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Вставьте пропущенные буквы и запишите предложения.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9" name="Picture 3" descr="C:\Users\11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872413" cy="475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164</Words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Гласные 1 и 2 ряда</vt:lpstr>
      <vt:lpstr>Сравните слова по написанию, звучанию, значению</vt:lpstr>
      <vt:lpstr>Найдите пары слов , которые отличаются одним звуком. Назовите их. </vt:lpstr>
      <vt:lpstr>На грядке – л      к У дома – л         к</vt:lpstr>
      <vt:lpstr>Прочитайте предложения и подберите по смыслу слово</vt:lpstr>
      <vt:lpstr>Проверьте</vt:lpstr>
      <vt:lpstr>Обозначение твердости и мягкости с помощью согласных</vt:lpstr>
      <vt:lpstr>Вставьте пропущенные буквы и запишите предложения.</vt:lpstr>
      <vt:lpstr>Итог урока</vt:lpstr>
      <vt:lpstr>Рефлексия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8</cp:revision>
  <dcterms:created xsi:type="dcterms:W3CDTF">2017-06-02T07:29:10Z</dcterms:created>
  <dcterms:modified xsi:type="dcterms:W3CDTF">2017-07-20T11:00:36Z</dcterms:modified>
</cp:coreProperties>
</file>