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6"/>
  </p:notesMasterIdLst>
  <p:sldIdLst>
    <p:sldId id="260" r:id="rId2"/>
    <p:sldId id="326" r:id="rId3"/>
    <p:sldId id="303" r:id="rId4"/>
    <p:sldId id="302" r:id="rId5"/>
    <p:sldId id="331" r:id="rId6"/>
    <p:sldId id="300" r:id="rId7"/>
    <p:sldId id="259" r:id="rId8"/>
    <p:sldId id="257" r:id="rId9"/>
    <p:sldId id="258" r:id="rId10"/>
    <p:sldId id="304" r:id="rId11"/>
    <p:sldId id="267" r:id="rId12"/>
    <p:sldId id="337" r:id="rId13"/>
    <p:sldId id="261" r:id="rId14"/>
    <p:sldId id="327" r:id="rId15"/>
    <p:sldId id="263" r:id="rId16"/>
    <p:sldId id="333" r:id="rId17"/>
    <p:sldId id="308" r:id="rId18"/>
    <p:sldId id="309" r:id="rId19"/>
    <p:sldId id="310" r:id="rId20"/>
    <p:sldId id="311" r:id="rId21"/>
    <p:sldId id="312" r:id="rId22"/>
    <p:sldId id="317" r:id="rId23"/>
    <p:sldId id="318" r:id="rId24"/>
    <p:sldId id="319" r:id="rId25"/>
    <p:sldId id="320" r:id="rId26"/>
    <p:sldId id="335" r:id="rId27"/>
    <p:sldId id="323" r:id="rId28"/>
    <p:sldId id="324" r:id="rId29"/>
    <p:sldId id="330" r:id="rId30"/>
    <p:sldId id="328" r:id="rId31"/>
    <p:sldId id="276" r:id="rId32"/>
    <p:sldId id="275" r:id="rId33"/>
    <p:sldId id="336" r:id="rId34"/>
    <p:sldId id="301" r:id="rId35"/>
  </p:sldIdLst>
  <p:sldSz cx="9144000" cy="6858000" type="screen4x3"/>
  <p:notesSz cx="6811963" cy="994568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4343"/>
    <a:srgbClr val="660066"/>
    <a:srgbClr val="FFFF00"/>
    <a:srgbClr val="008000"/>
    <a:srgbClr val="660033"/>
    <a:srgbClr val="FF3300"/>
    <a:srgbClr val="000000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5" Type="http://schemas.openxmlformats.org/officeDocument/2006/relationships/image" Target="../media/image44.wmf"/><Relationship Id="rId4" Type="http://schemas.openxmlformats.org/officeDocument/2006/relationships/image" Target="../media/image43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5" Type="http://schemas.openxmlformats.org/officeDocument/2006/relationships/image" Target="../media/image49.wmf"/><Relationship Id="rId4" Type="http://schemas.openxmlformats.org/officeDocument/2006/relationships/image" Target="../media/image4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2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3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9213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645A7690-2E46-45AD-9364-606D0C080651}" type="datetimeFigureOut">
              <a:rPr lang="ru-RU"/>
              <a:pPr>
                <a:defRPr/>
              </a:pPr>
              <a:t>21.08.2019</a:t>
            </a:fld>
            <a:endParaRPr lang="ru-RU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70463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4400"/>
            <a:ext cx="5449887" cy="447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7213"/>
            <a:ext cx="29511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9213" y="9447213"/>
            <a:ext cx="295116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097EC0DD-EE52-4AB5-9167-0C08029204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83852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8916" name="Номер слайда 3"/>
          <p:cNvSpPr txBox="1">
            <a:spLocks noGrp="1"/>
          </p:cNvSpPr>
          <p:nvPr/>
        </p:nvSpPr>
        <p:spPr bwMode="auto">
          <a:xfrm>
            <a:off x="3859213" y="9447213"/>
            <a:ext cx="295116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A22C13A-3B40-4F2D-AA11-D0F93EE8A6E2}" type="slidenum">
              <a:rPr lang="ru-RU" altLang="ru-RU" sz="1200">
                <a:latin typeface="Arial" charset="0"/>
              </a:rPr>
              <a:pPr algn="r"/>
              <a:t>3</a:t>
            </a:fld>
            <a:endParaRPr lang="ru-RU" altLang="ru-RU" sz="120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60F799-5E7B-487D-BA81-108FC1E21F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4DA7EA-3D80-4A76-80E8-C07E44E4E5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21BF97-0267-41FB-B6FA-B00820ACC1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41148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3100C5-B784-4B80-8238-7E142C292E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78819-E0E1-49D6-8B3E-6C49556B43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1687D2-84DC-4459-A3F0-3B9787364E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8A7F2C-7B52-4EB7-8980-B22B1C9D36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B8A624-2646-4D9B-ABD9-13BB38AA14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128CBA-BE78-4196-9BC1-1674B090FC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BEF88-8D44-4499-B47B-805AAA2843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A2FA37-D8C6-49B9-970A-C5BA3800FC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0D0061-2257-4FE9-8C4C-747C71E705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DAF66F-20BC-4AFF-8C56-E9738D69E6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2483F-E26A-45F9-A6BE-3AD8C65501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9D1416B5-C76B-4D6A-AB50-44369D59F2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2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2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1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1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23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17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proshkolu.ru/user/valent5/file/2218651/" TargetMode="Externa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2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27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2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12" Type="http://schemas.openxmlformats.org/officeDocument/2006/relationships/image" Target="../media/image2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0.wmf"/><Relationship Id="rId11" Type="http://schemas.openxmlformats.org/officeDocument/2006/relationships/oleObject" Target="../embeddings/oleObject28.bin"/><Relationship Id="rId5" Type="http://schemas.openxmlformats.org/officeDocument/2006/relationships/oleObject" Target="../embeddings/oleObject25.bin"/><Relationship Id="rId10" Type="http://schemas.openxmlformats.org/officeDocument/2006/relationships/image" Target="../media/image32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27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33.wmf"/><Relationship Id="rId4" Type="http://schemas.openxmlformats.org/officeDocument/2006/relationships/oleObject" Target="../embeddings/oleObject29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34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36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38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13" Type="http://schemas.openxmlformats.org/officeDocument/2006/relationships/image" Target="../media/image45.gif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12" Type="http://schemas.openxmlformats.org/officeDocument/2006/relationships/image" Target="../media/image4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1.wmf"/><Relationship Id="rId11" Type="http://schemas.openxmlformats.org/officeDocument/2006/relationships/oleObject" Target="../embeddings/oleObject40.bin"/><Relationship Id="rId5" Type="http://schemas.openxmlformats.org/officeDocument/2006/relationships/oleObject" Target="../embeddings/oleObject37.bin"/><Relationship Id="rId10" Type="http://schemas.openxmlformats.org/officeDocument/2006/relationships/image" Target="../media/image43.wmf"/><Relationship Id="rId4" Type="http://schemas.openxmlformats.org/officeDocument/2006/relationships/image" Target="../media/image40.wmf"/><Relationship Id="rId9" Type="http://schemas.openxmlformats.org/officeDocument/2006/relationships/oleObject" Target="../embeddings/oleObject39.bin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13" Type="http://schemas.openxmlformats.org/officeDocument/2006/relationships/image" Target="../media/image45.gif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3.bin"/><Relationship Id="rId12" Type="http://schemas.openxmlformats.org/officeDocument/2006/relationships/image" Target="../media/image4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7.wmf"/><Relationship Id="rId11" Type="http://schemas.openxmlformats.org/officeDocument/2006/relationships/oleObject" Target="../embeddings/oleObject45.bin"/><Relationship Id="rId5" Type="http://schemas.openxmlformats.org/officeDocument/2006/relationships/oleObject" Target="../embeddings/oleObject42.bin"/><Relationship Id="rId10" Type="http://schemas.openxmlformats.org/officeDocument/2006/relationships/image" Target="../media/image43.wmf"/><Relationship Id="rId4" Type="http://schemas.openxmlformats.org/officeDocument/2006/relationships/image" Target="../media/image46.wmf"/><Relationship Id="rId9" Type="http://schemas.openxmlformats.org/officeDocument/2006/relationships/oleObject" Target="../embeddings/oleObject44.bin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gi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285750" y="2325936"/>
            <a:ext cx="8286750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altLang="ru-RU" sz="4400" b="1" dirty="0" smtClean="0"/>
              <a:t>Урок </a:t>
            </a:r>
            <a:r>
              <a:rPr lang="ru-RU" altLang="ru-RU" sz="4400" b="1" dirty="0"/>
              <a:t>математики</a:t>
            </a:r>
            <a:r>
              <a:rPr lang="ru-RU" altLang="ru-RU" sz="4400" b="1" dirty="0">
                <a:solidFill>
                  <a:srgbClr val="FF4343"/>
                </a:solidFill>
              </a:rPr>
              <a:t> </a:t>
            </a:r>
            <a:r>
              <a:rPr lang="ru-RU" altLang="ru-RU" sz="4400" b="1" dirty="0"/>
              <a:t>5 класс</a:t>
            </a:r>
          </a:p>
          <a:p>
            <a:pPr algn="ctr"/>
            <a:r>
              <a:rPr lang="ru-RU" altLang="ru-RU" sz="4400" b="1" dirty="0">
                <a:solidFill>
                  <a:srgbClr val="FF4343"/>
                </a:solidFill>
              </a:rPr>
              <a:t>Тема. Сложение и вычитание десятичных дробей</a:t>
            </a:r>
          </a:p>
          <a:p>
            <a:pPr algn="r"/>
            <a:endParaRPr lang="ru-RU" alt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971598" y="857250"/>
          <a:ext cx="7672340" cy="1158875"/>
        </p:xfrm>
        <a:graphic>
          <a:graphicData uri="http://schemas.openxmlformats.org/drawingml/2006/table">
            <a:tbl>
              <a:tblPr/>
              <a:tblGrid>
                <a:gridCol w="1156178"/>
                <a:gridCol w="921747"/>
                <a:gridCol w="879122"/>
                <a:gridCol w="879123"/>
                <a:gridCol w="639362"/>
                <a:gridCol w="799202"/>
                <a:gridCol w="1358643"/>
                <a:gridCol w="1038963"/>
              </a:tblGrid>
              <a:tr h="7014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321,12</a:t>
                      </a:r>
                    </a:p>
                  </a:txBody>
                  <a:tcPr marT="45745" marB="457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4,57</a:t>
                      </a:r>
                    </a:p>
                  </a:txBody>
                  <a:tcPr marT="45745" marB="457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5,1</a:t>
                      </a:r>
                    </a:p>
                  </a:txBody>
                  <a:tcPr marT="45745" marB="457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12,1</a:t>
                      </a:r>
                    </a:p>
                  </a:txBody>
                  <a:tcPr marT="45745" marB="457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6,2</a:t>
                      </a:r>
                    </a:p>
                  </a:txBody>
                  <a:tcPr marT="45745" marB="457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0,52</a:t>
                      </a:r>
                    </a:p>
                  </a:txBody>
                  <a:tcPr marT="45745" marB="457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321,123</a:t>
                      </a:r>
                    </a:p>
                  </a:txBody>
                  <a:tcPr marT="45745" marB="457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6,002</a:t>
                      </a:r>
                    </a:p>
                  </a:txBody>
                  <a:tcPr marT="45745" marB="457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574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AE8"/>
                          </a:solidFill>
                          <a:effectLst/>
                          <a:latin typeface="Tahoma" pitchFamily="34" charset="0"/>
                        </a:rPr>
                        <a:t>И</a:t>
                      </a:r>
                    </a:p>
                  </a:txBody>
                  <a:tcPr marT="45745" marB="457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AE8"/>
                          </a:solidFill>
                          <a:effectLst/>
                          <a:latin typeface="Tahoma" pitchFamily="34" charset="0"/>
                        </a:rPr>
                        <a:t>Л</a:t>
                      </a:r>
                    </a:p>
                  </a:txBody>
                  <a:tcPr marT="45745" marB="457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AE8"/>
                          </a:solidFill>
                          <a:effectLst/>
                          <a:latin typeface="Tahoma" pitchFamily="34" charset="0"/>
                        </a:rPr>
                        <a:t>О</a:t>
                      </a:r>
                    </a:p>
                  </a:txBody>
                  <a:tcPr marT="45745" marB="457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AE8"/>
                          </a:solidFill>
                          <a:effectLst/>
                          <a:latin typeface="Tahoma" pitchFamily="34" charset="0"/>
                        </a:rPr>
                        <a:t>Н</a:t>
                      </a:r>
                    </a:p>
                  </a:txBody>
                  <a:tcPr marT="45745" marB="457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AE8"/>
                          </a:solidFill>
                          <a:effectLst/>
                          <a:latin typeface="Tahoma" pitchFamily="34" charset="0"/>
                        </a:rPr>
                        <a:t>Е</a:t>
                      </a:r>
                    </a:p>
                  </a:txBody>
                  <a:tcPr marT="45745" marB="457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AE8"/>
                          </a:solidFill>
                          <a:effectLst/>
                          <a:latin typeface="Tahoma" pitchFamily="34" charset="0"/>
                        </a:rPr>
                        <a:t>С</a:t>
                      </a:r>
                    </a:p>
                  </a:txBody>
                  <a:tcPr marT="45745" marB="457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AE8"/>
                          </a:solidFill>
                          <a:effectLst/>
                          <a:latin typeface="Tahoma" pitchFamily="34" charset="0"/>
                        </a:rPr>
                        <a:t>Е</a:t>
                      </a:r>
                    </a:p>
                  </a:txBody>
                  <a:tcPr marT="45745" marB="457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AE8"/>
                          </a:solidFill>
                          <a:effectLst/>
                          <a:latin typeface="Tahoma" pitchFamily="34" charset="0"/>
                        </a:rPr>
                        <a:t>Ж</a:t>
                      </a:r>
                    </a:p>
                  </a:txBody>
                  <a:tcPr marT="45745" marB="457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971602" y="2714625"/>
          <a:ext cx="7704853" cy="1097037"/>
        </p:xfrm>
        <a:graphic>
          <a:graphicData uri="http://schemas.openxmlformats.org/drawingml/2006/table">
            <a:tbl>
              <a:tblPr/>
              <a:tblGrid>
                <a:gridCol w="1064187"/>
                <a:gridCol w="828714"/>
                <a:gridCol w="828714"/>
                <a:gridCol w="830539"/>
                <a:gridCol w="794033"/>
                <a:gridCol w="648003"/>
                <a:gridCol w="940062"/>
                <a:gridCol w="940061"/>
                <a:gridCol w="830540"/>
              </a:tblGrid>
              <a:tr h="7008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3,573</a:t>
                      </a: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3,57</a:t>
                      </a: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5,1</a:t>
                      </a: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51,1</a:t>
                      </a: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6,02</a:t>
                      </a: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6,2</a:t>
                      </a: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1,123</a:t>
                      </a: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7,102</a:t>
                      </a: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7,1</a:t>
                      </a: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961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AE8"/>
                          </a:solidFill>
                          <a:effectLst/>
                          <a:latin typeface="Tahoma" pitchFamily="34" charset="0"/>
                        </a:rPr>
                        <a:t>Ч</a:t>
                      </a: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AE8"/>
                          </a:solidFill>
                          <a:effectLst/>
                          <a:latin typeface="Tahoma" pitchFamily="34" charset="0"/>
                        </a:rPr>
                        <a:t>Ы</a:t>
                      </a: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AE8"/>
                          </a:solidFill>
                          <a:effectLst/>
                          <a:latin typeface="Tahoma" pitchFamily="34" charset="0"/>
                        </a:rPr>
                        <a:t>И</a:t>
                      </a: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AE8"/>
                          </a:solidFill>
                          <a:effectLst/>
                          <a:latin typeface="Tahoma" pitchFamily="34" charset="0"/>
                        </a:rPr>
                        <a:t>Е</a:t>
                      </a: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AE8"/>
                          </a:solidFill>
                          <a:effectLst/>
                          <a:latin typeface="Tahoma" pitchFamily="34" charset="0"/>
                        </a:rPr>
                        <a:t>Т</a:t>
                      </a: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AE8"/>
                          </a:solidFill>
                          <a:effectLst/>
                          <a:latin typeface="Tahoma" pitchFamily="34" charset="0"/>
                        </a:rPr>
                        <a:t>А</a:t>
                      </a: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AE8"/>
                          </a:solidFill>
                          <a:effectLst/>
                          <a:latin typeface="Tahoma" pitchFamily="34" charset="0"/>
                        </a:rPr>
                        <a:t>В</a:t>
                      </a: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AE8"/>
                          </a:solidFill>
                          <a:effectLst/>
                          <a:latin typeface="Tahoma" pitchFamily="34" charset="0"/>
                        </a:rPr>
                        <a:t>И</a:t>
                      </a: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AE8"/>
                          </a:solidFill>
                          <a:effectLst/>
                          <a:latin typeface="Tahoma" pitchFamily="34" charset="0"/>
                        </a:rPr>
                        <a:t>Н</a:t>
                      </a: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611557" y="3929063"/>
          <a:ext cx="8280922" cy="1073150"/>
        </p:xfrm>
        <a:graphic>
          <a:graphicData uri="http://schemas.openxmlformats.org/drawingml/2006/table">
            <a:tbl>
              <a:tblPr/>
              <a:tblGrid>
                <a:gridCol w="932983"/>
                <a:gridCol w="848335"/>
                <a:gridCol w="848334"/>
                <a:gridCol w="679036"/>
                <a:gridCol w="679035"/>
                <a:gridCol w="888820"/>
                <a:gridCol w="1072839"/>
                <a:gridCol w="938505"/>
                <a:gridCol w="669834"/>
                <a:gridCol w="723201"/>
              </a:tblGrid>
              <a:tr h="7014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1,12</a:t>
                      </a:r>
                    </a:p>
                  </a:txBody>
                  <a:tcPr marT="45747" marB="4574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2,48</a:t>
                      </a:r>
                    </a:p>
                  </a:txBody>
                  <a:tcPr marT="45747" marB="4574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3,55</a:t>
                      </a:r>
                    </a:p>
                  </a:txBody>
                  <a:tcPr marT="45747" marB="4574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9,3</a:t>
                      </a:r>
                    </a:p>
                  </a:txBody>
                  <a:tcPr marT="45747" marB="4574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1,8</a:t>
                      </a:r>
                    </a:p>
                  </a:txBody>
                  <a:tcPr marT="45747" marB="4574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4,67</a:t>
                      </a:r>
                    </a:p>
                  </a:txBody>
                  <a:tcPr marT="45747" marB="4574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111,11</a:t>
                      </a:r>
                    </a:p>
                  </a:txBody>
                  <a:tcPr marT="45747" marB="4574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11,11</a:t>
                      </a:r>
                    </a:p>
                  </a:txBody>
                  <a:tcPr marT="45747" marB="4574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1,1</a:t>
                      </a:r>
                    </a:p>
                  </a:txBody>
                  <a:tcPr marT="45747" marB="4574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3,5</a:t>
                      </a:r>
                    </a:p>
                  </a:txBody>
                  <a:tcPr marT="45747" marB="4574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6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AE8"/>
                          </a:solidFill>
                          <a:effectLst/>
                          <a:latin typeface="Tahoma" pitchFamily="34" charset="0"/>
                        </a:rPr>
                        <a:t>Е</a:t>
                      </a:r>
                    </a:p>
                  </a:txBody>
                  <a:tcPr marT="45747" marB="4574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AE8"/>
                          </a:solidFill>
                          <a:effectLst/>
                          <a:latin typeface="Tahoma" pitchFamily="34" charset="0"/>
                        </a:rPr>
                        <a:t>Я</a:t>
                      </a:r>
                    </a:p>
                  </a:txBody>
                  <a:tcPr marT="45747" marB="4574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AE8"/>
                          </a:solidFill>
                          <a:effectLst/>
                          <a:latin typeface="Tahoma" pitchFamily="34" charset="0"/>
                        </a:rPr>
                        <a:t>И</a:t>
                      </a:r>
                    </a:p>
                  </a:txBody>
                  <a:tcPr marT="45747" marB="4574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AE8"/>
                          </a:solidFill>
                          <a:effectLst/>
                          <a:latin typeface="Tahoma" pitchFamily="34" charset="0"/>
                        </a:rPr>
                        <a:t>Н</a:t>
                      </a:r>
                    </a:p>
                  </a:txBody>
                  <a:tcPr marT="45747" marB="4574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AE8"/>
                          </a:solidFill>
                          <a:effectLst/>
                          <a:latin typeface="Tahoma" pitchFamily="34" charset="0"/>
                        </a:rPr>
                        <a:t>С</a:t>
                      </a:r>
                    </a:p>
                  </a:txBody>
                  <a:tcPr marT="45747" marB="4574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AE8"/>
                          </a:solidFill>
                          <a:effectLst/>
                          <a:latin typeface="Tahoma" pitchFamily="34" charset="0"/>
                        </a:rPr>
                        <a:t>Ч</a:t>
                      </a:r>
                    </a:p>
                  </a:txBody>
                  <a:tcPr marT="45747" marB="4574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AE8"/>
                          </a:solidFill>
                          <a:effectLst/>
                          <a:latin typeface="Tahoma" pitchFamily="34" charset="0"/>
                        </a:rPr>
                        <a:t>Х</a:t>
                      </a:r>
                    </a:p>
                  </a:txBody>
                  <a:tcPr marT="45747" marB="4574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AE8"/>
                          </a:solidFill>
                          <a:effectLst/>
                          <a:latin typeface="Tahoma" pitchFamily="34" charset="0"/>
                        </a:rPr>
                        <a:t>Ы</a:t>
                      </a:r>
                    </a:p>
                  </a:txBody>
                  <a:tcPr marT="45747" marB="4574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AE8"/>
                          </a:solidFill>
                          <a:effectLst/>
                          <a:latin typeface="Tahoma" pitchFamily="34" charset="0"/>
                        </a:rPr>
                        <a:t>Д</a:t>
                      </a:r>
                    </a:p>
                  </a:txBody>
                  <a:tcPr marT="45747" marB="4574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AE8"/>
                          </a:solidFill>
                          <a:effectLst/>
                          <a:latin typeface="Tahoma" pitchFamily="34" charset="0"/>
                        </a:rPr>
                        <a:t>Т</a:t>
                      </a:r>
                    </a:p>
                  </a:txBody>
                  <a:tcPr marT="45747" marB="4574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286000" y="5429250"/>
          <a:ext cx="6096000" cy="768350"/>
        </p:xfrm>
        <a:graphic>
          <a:graphicData uri="http://schemas.openxmlformats.org/drawingml/2006/table">
            <a:tbl>
              <a:tblPr/>
              <a:tblGrid>
                <a:gridCol w="1016000"/>
                <a:gridCol w="1016000"/>
                <a:gridCol w="1016000"/>
                <a:gridCol w="952500"/>
                <a:gridCol w="1079500"/>
                <a:gridCol w="1016000"/>
              </a:tblGrid>
              <a:tr h="3965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/2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58" marB="4575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0,52</a:t>
                      </a:r>
                    </a:p>
                  </a:txBody>
                  <a:tcPr marT="45758" marB="4575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6,2</a:t>
                      </a:r>
                    </a:p>
                  </a:txBody>
                  <a:tcPr marT="45758" marB="4575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,5</a:t>
                      </a:r>
                    </a:p>
                  </a:txBody>
                  <a:tcPr marT="45758" marB="4575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6,2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58" marB="4575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1/4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58" marB="4575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7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AE8"/>
                          </a:solidFill>
                          <a:effectLst/>
                          <a:latin typeface="Tahoma" pitchFamily="34" charset="0"/>
                        </a:rPr>
                        <a:t>Р</a:t>
                      </a:r>
                    </a:p>
                  </a:txBody>
                  <a:tcPr marT="45758" marB="4575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AE8"/>
                          </a:solidFill>
                          <a:effectLst/>
                          <a:latin typeface="Tahoma" pitchFamily="34" charset="0"/>
                        </a:rPr>
                        <a:t>О</a:t>
                      </a:r>
                    </a:p>
                  </a:txBody>
                  <a:tcPr marT="45758" marB="4575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AE8"/>
                          </a:solidFill>
                          <a:effectLst/>
                          <a:latin typeface="Tahoma" pitchFamily="34" charset="0"/>
                        </a:rPr>
                        <a:t>Е</a:t>
                      </a:r>
                    </a:p>
                  </a:txBody>
                  <a:tcPr marT="45758" marB="4575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AE8"/>
                          </a:solidFill>
                          <a:effectLst/>
                          <a:latin typeface="Tahoma" pitchFamily="34" charset="0"/>
                        </a:rPr>
                        <a:t>Б</a:t>
                      </a:r>
                    </a:p>
                  </a:txBody>
                  <a:tcPr marT="45758" marB="4575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AE8"/>
                          </a:solidFill>
                          <a:effectLst/>
                          <a:latin typeface="Tahoma" pitchFamily="34" charset="0"/>
                        </a:rPr>
                        <a:t>Й</a:t>
                      </a:r>
                    </a:p>
                  </a:txBody>
                  <a:tcPr marT="45758" marB="4575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AE8"/>
                          </a:solidFill>
                          <a:effectLst/>
                          <a:latin typeface="Tahoma" pitchFamily="34" charset="0"/>
                        </a:rPr>
                        <a:t>Д</a:t>
                      </a:r>
                    </a:p>
                  </a:txBody>
                  <a:tcPr marT="45758" marB="4575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4786313" y="2143125"/>
          <a:ext cx="404812" cy="428625"/>
        </p:xfrm>
        <a:graphic>
          <a:graphicData uri="http://schemas.openxmlformats.org/drawingml/2006/table">
            <a:tbl>
              <a:tblPr/>
              <a:tblGrid>
                <a:gridCol w="404812"/>
              </a:tblGrid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7120" name="Group 256"/>
          <p:cNvGraphicFramePr>
            <a:graphicFrameLocks noGrp="1"/>
          </p:cNvGraphicFramePr>
          <p:nvPr/>
        </p:nvGraphicFramePr>
        <p:xfrm>
          <a:off x="1043608" y="836712"/>
          <a:ext cx="7705725" cy="1181100"/>
        </p:xfrm>
        <a:graphic>
          <a:graphicData uri="http://schemas.openxmlformats.org/drawingml/2006/table">
            <a:tbl>
              <a:tblPr/>
              <a:tblGrid>
                <a:gridCol w="879475"/>
                <a:gridCol w="754062"/>
                <a:gridCol w="709613"/>
                <a:gridCol w="993775"/>
                <a:gridCol w="781050"/>
                <a:gridCol w="850900"/>
                <a:gridCol w="1208087"/>
                <a:gridCol w="1528763"/>
              </a:tblGrid>
              <a:tr h="7236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0,52</a:t>
                      </a:r>
                    </a:p>
                  </a:txBody>
                  <a:tcPr marT="45741" marB="457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4,57</a:t>
                      </a:r>
                    </a:p>
                  </a:txBody>
                  <a:tcPr marT="45741" marB="457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5,1</a:t>
                      </a:r>
                    </a:p>
                  </a:txBody>
                  <a:tcPr marT="45741" marB="457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6,002</a:t>
                      </a:r>
                    </a:p>
                  </a:txBody>
                  <a:tcPr marT="45741" marB="457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6,2</a:t>
                      </a:r>
                    </a:p>
                  </a:txBody>
                  <a:tcPr marT="45741" marB="457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12,1</a:t>
                      </a:r>
                    </a:p>
                  </a:txBody>
                  <a:tcPr marT="45741" marB="457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321,12</a:t>
                      </a:r>
                    </a:p>
                  </a:txBody>
                  <a:tcPr marT="45741" marB="457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321,123</a:t>
                      </a:r>
                    </a:p>
                  </a:txBody>
                  <a:tcPr marT="45741" marB="457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574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AE8"/>
                          </a:solidFill>
                          <a:effectLst/>
                          <a:latin typeface="Tahoma" pitchFamily="34" charset="0"/>
                        </a:rPr>
                        <a:t>С</a:t>
                      </a:r>
                    </a:p>
                  </a:txBody>
                  <a:tcPr marT="45741" marB="457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AE8"/>
                          </a:solidFill>
                          <a:effectLst/>
                          <a:latin typeface="Tahoma" pitchFamily="34" charset="0"/>
                        </a:rPr>
                        <a:t>Л</a:t>
                      </a:r>
                    </a:p>
                  </a:txBody>
                  <a:tcPr marT="45741" marB="457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AE8"/>
                          </a:solidFill>
                          <a:effectLst/>
                          <a:latin typeface="Tahoma" pitchFamily="34" charset="0"/>
                        </a:rPr>
                        <a:t>О</a:t>
                      </a:r>
                    </a:p>
                  </a:txBody>
                  <a:tcPr marT="45741" marB="457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AE8"/>
                          </a:solidFill>
                          <a:effectLst/>
                          <a:latin typeface="Tahoma" pitchFamily="34" charset="0"/>
                        </a:rPr>
                        <a:t>Ж</a:t>
                      </a:r>
                    </a:p>
                  </a:txBody>
                  <a:tcPr marT="45741" marB="457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AE8"/>
                          </a:solidFill>
                          <a:effectLst/>
                          <a:latin typeface="Tahoma" pitchFamily="34" charset="0"/>
                        </a:rPr>
                        <a:t>Е</a:t>
                      </a:r>
                    </a:p>
                  </a:txBody>
                  <a:tcPr marT="45741" marB="457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AE8"/>
                          </a:solidFill>
                          <a:effectLst/>
                          <a:latin typeface="Tahoma" pitchFamily="34" charset="0"/>
                        </a:rPr>
                        <a:t>Н</a:t>
                      </a:r>
                    </a:p>
                  </a:txBody>
                  <a:tcPr marT="45741" marB="457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AE8"/>
                          </a:solidFill>
                          <a:effectLst/>
                          <a:latin typeface="Tahoma" pitchFamily="34" charset="0"/>
                        </a:rPr>
                        <a:t>И</a:t>
                      </a:r>
                    </a:p>
                  </a:txBody>
                  <a:tcPr marT="45741" marB="457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AE8"/>
                          </a:solidFill>
                          <a:effectLst/>
                          <a:latin typeface="Tahoma" pitchFamily="34" charset="0"/>
                        </a:rPr>
                        <a:t>Е</a:t>
                      </a:r>
                    </a:p>
                  </a:txBody>
                  <a:tcPr marT="45741" marB="457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7121" name="Group 257"/>
          <p:cNvGraphicFramePr>
            <a:graphicFrameLocks noGrp="1"/>
          </p:cNvGraphicFramePr>
          <p:nvPr/>
        </p:nvGraphicFramePr>
        <p:xfrm>
          <a:off x="899592" y="2708920"/>
          <a:ext cx="7848872" cy="854075"/>
        </p:xfrm>
        <a:graphic>
          <a:graphicData uri="http://schemas.openxmlformats.org/drawingml/2006/table">
            <a:tbl>
              <a:tblPr/>
              <a:tblGrid>
                <a:gridCol w="1016211"/>
                <a:gridCol w="860006"/>
                <a:gridCol w="1096947"/>
                <a:gridCol w="700290"/>
                <a:gridCol w="860006"/>
                <a:gridCol w="700291"/>
                <a:gridCol w="702046"/>
                <a:gridCol w="1016211"/>
                <a:gridCol w="896864"/>
              </a:tblGrid>
              <a:tr h="3965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1,123</a:t>
                      </a:r>
                    </a:p>
                  </a:txBody>
                  <a:tcPr marT="45754" marB="457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3,57</a:t>
                      </a:r>
                    </a:p>
                  </a:txBody>
                  <a:tcPr marT="45754" marB="457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3, 573</a:t>
                      </a:r>
                    </a:p>
                  </a:txBody>
                  <a:tcPr marT="45754" marB="457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5,1</a:t>
                      </a:r>
                    </a:p>
                  </a:txBody>
                  <a:tcPr marT="45754" marB="457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6,02</a:t>
                      </a:r>
                    </a:p>
                  </a:txBody>
                  <a:tcPr marT="45754" marB="457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6,2</a:t>
                      </a:r>
                    </a:p>
                  </a:txBody>
                  <a:tcPr marT="45754" marB="457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7,1</a:t>
                      </a:r>
                    </a:p>
                  </a:txBody>
                  <a:tcPr marT="45754" marB="457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7,102</a:t>
                      </a:r>
                    </a:p>
                  </a:txBody>
                  <a:tcPr marT="45754" marB="457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51,1</a:t>
                      </a:r>
                    </a:p>
                  </a:txBody>
                  <a:tcPr marT="45754" marB="457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575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AE8"/>
                          </a:solidFill>
                          <a:effectLst/>
                          <a:latin typeface="Tahoma" pitchFamily="34" charset="0"/>
                        </a:rPr>
                        <a:t>В</a:t>
                      </a:r>
                    </a:p>
                  </a:txBody>
                  <a:tcPr marT="45754" marB="457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AE8"/>
                          </a:solidFill>
                          <a:effectLst/>
                          <a:latin typeface="Tahoma" pitchFamily="34" charset="0"/>
                        </a:rPr>
                        <a:t>Ы</a:t>
                      </a:r>
                    </a:p>
                  </a:txBody>
                  <a:tcPr marT="45754" marB="457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AE8"/>
                          </a:solidFill>
                          <a:effectLst/>
                          <a:latin typeface="Tahoma" pitchFamily="34" charset="0"/>
                        </a:rPr>
                        <a:t>Ч</a:t>
                      </a:r>
                    </a:p>
                  </a:txBody>
                  <a:tcPr marT="45754" marB="457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AE8"/>
                          </a:solidFill>
                          <a:effectLst/>
                          <a:latin typeface="Tahoma" pitchFamily="34" charset="0"/>
                        </a:rPr>
                        <a:t>И</a:t>
                      </a:r>
                    </a:p>
                  </a:txBody>
                  <a:tcPr marT="45754" marB="457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AE8"/>
                          </a:solidFill>
                          <a:effectLst/>
                          <a:latin typeface="Tahoma" pitchFamily="34" charset="0"/>
                        </a:rPr>
                        <a:t>Т</a:t>
                      </a:r>
                    </a:p>
                  </a:txBody>
                  <a:tcPr marT="45754" marB="457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AE8"/>
                          </a:solidFill>
                          <a:effectLst/>
                          <a:latin typeface="Tahoma" pitchFamily="34" charset="0"/>
                        </a:rPr>
                        <a:t>А</a:t>
                      </a:r>
                    </a:p>
                  </a:txBody>
                  <a:tcPr marT="45754" marB="457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AE8"/>
                          </a:solidFill>
                          <a:effectLst/>
                          <a:latin typeface="Tahoma" pitchFamily="34" charset="0"/>
                        </a:rPr>
                        <a:t>Н</a:t>
                      </a:r>
                    </a:p>
                  </a:txBody>
                  <a:tcPr marT="45754" marB="457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AE8"/>
                          </a:solidFill>
                          <a:effectLst/>
                          <a:latin typeface="Tahoma" pitchFamily="34" charset="0"/>
                        </a:rPr>
                        <a:t>И</a:t>
                      </a:r>
                    </a:p>
                  </a:txBody>
                  <a:tcPr marT="45754" marB="457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AE8"/>
                          </a:solidFill>
                          <a:effectLst/>
                          <a:latin typeface="Tahoma" pitchFamily="34" charset="0"/>
                        </a:rPr>
                        <a:t>Е</a:t>
                      </a:r>
                    </a:p>
                  </a:txBody>
                  <a:tcPr marT="45754" marB="457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7122" name="Group 258"/>
          <p:cNvGraphicFramePr>
            <a:graphicFrameLocks noGrp="1"/>
          </p:cNvGraphicFramePr>
          <p:nvPr/>
        </p:nvGraphicFramePr>
        <p:xfrm>
          <a:off x="611560" y="3933056"/>
          <a:ext cx="8352927" cy="1097037"/>
        </p:xfrm>
        <a:graphic>
          <a:graphicData uri="http://schemas.openxmlformats.org/drawingml/2006/table">
            <a:tbl>
              <a:tblPr/>
              <a:tblGrid>
                <a:gridCol w="775101"/>
                <a:gridCol w="847398"/>
                <a:gridCol w="692715"/>
                <a:gridCol w="847398"/>
                <a:gridCol w="692715"/>
                <a:gridCol w="849079"/>
                <a:gridCol w="847398"/>
                <a:gridCol w="692715"/>
                <a:gridCol w="938191"/>
                <a:gridCol w="1170217"/>
              </a:tblGrid>
              <a:tr h="7008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1,1</a:t>
                      </a: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1,12</a:t>
                      </a: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1,8</a:t>
                      </a: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2,48</a:t>
                      </a: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3,5</a:t>
                      </a: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3,55</a:t>
                      </a: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4,67</a:t>
                      </a: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9,3</a:t>
                      </a: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11,11</a:t>
                      </a: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111,11</a:t>
                      </a: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961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AE8"/>
                          </a:solidFill>
                          <a:effectLst/>
                          <a:latin typeface="Tahoma" pitchFamily="34" charset="0"/>
                        </a:rPr>
                        <a:t>Д</a:t>
                      </a: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AE8"/>
                          </a:solidFill>
                          <a:effectLst/>
                          <a:latin typeface="Tahoma" pitchFamily="34" charset="0"/>
                        </a:rPr>
                        <a:t>Е</a:t>
                      </a: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AE8"/>
                          </a:solidFill>
                          <a:effectLst/>
                          <a:latin typeface="Tahoma" pitchFamily="34" charset="0"/>
                        </a:rPr>
                        <a:t>С</a:t>
                      </a: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AE8"/>
                          </a:solidFill>
                          <a:effectLst/>
                          <a:latin typeface="Tahoma" pitchFamily="34" charset="0"/>
                        </a:rPr>
                        <a:t>Я</a:t>
                      </a: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AE8"/>
                          </a:solidFill>
                          <a:effectLst/>
                          <a:latin typeface="Tahoma" pitchFamily="34" charset="0"/>
                        </a:rPr>
                        <a:t>Т</a:t>
                      </a: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AE8"/>
                          </a:solidFill>
                          <a:effectLst/>
                          <a:latin typeface="Tahoma" pitchFamily="34" charset="0"/>
                        </a:rPr>
                        <a:t>И</a:t>
                      </a: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AE8"/>
                          </a:solidFill>
                          <a:effectLst/>
                          <a:latin typeface="Tahoma" pitchFamily="34" charset="0"/>
                        </a:rPr>
                        <a:t>Ч</a:t>
                      </a: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AE8"/>
                          </a:solidFill>
                          <a:effectLst/>
                          <a:latin typeface="Tahoma" pitchFamily="34" charset="0"/>
                        </a:rPr>
                        <a:t>Н</a:t>
                      </a: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AE8"/>
                          </a:solidFill>
                          <a:effectLst/>
                          <a:latin typeface="Tahoma" pitchFamily="34" charset="0"/>
                        </a:rPr>
                        <a:t>Ы</a:t>
                      </a: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AE8"/>
                          </a:solidFill>
                          <a:effectLst/>
                          <a:latin typeface="Tahoma" pitchFamily="34" charset="0"/>
                        </a:rPr>
                        <a:t>Х</a:t>
                      </a: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2339752" y="5445224"/>
          <a:ext cx="6072188" cy="792352"/>
        </p:xfrm>
        <a:graphic>
          <a:graphicData uri="http://schemas.openxmlformats.org/drawingml/2006/table">
            <a:tbl>
              <a:tblPr/>
              <a:tblGrid>
                <a:gridCol w="871538"/>
                <a:gridCol w="871537"/>
                <a:gridCol w="871538"/>
                <a:gridCol w="793750"/>
                <a:gridCol w="949325"/>
                <a:gridCol w="1714500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/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1/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0,52</a:t>
                      </a:r>
                    </a:p>
                  </a:txBody>
                  <a:tcPr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,5</a:t>
                      </a:r>
                    </a:p>
                  </a:txBody>
                  <a:tcPr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6,2</a:t>
                      </a:r>
                    </a:p>
                  </a:txBody>
                  <a:tcPr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6,25</a:t>
                      </a:r>
                    </a:p>
                  </a:txBody>
                  <a:tcPr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AE8"/>
                          </a:solidFill>
                          <a:effectLst/>
                          <a:latin typeface="Tahoma" pitchFamily="34" charset="0"/>
                        </a:rPr>
                        <a:t>Д</a:t>
                      </a:r>
                    </a:p>
                  </a:txBody>
                  <a:tcPr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AE8"/>
                          </a:solidFill>
                          <a:effectLst/>
                          <a:latin typeface="Tahoma" pitchFamily="34" charset="0"/>
                        </a:rPr>
                        <a:t>Р</a:t>
                      </a:r>
                    </a:p>
                  </a:txBody>
                  <a:tcPr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AE8"/>
                          </a:solidFill>
                          <a:effectLst/>
                          <a:latin typeface="Tahoma" pitchFamily="34" charset="0"/>
                        </a:rPr>
                        <a:t>О</a:t>
                      </a:r>
                    </a:p>
                  </a:txBody>
                  <a:tcPr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AE8"/>
                          </a:solidFill>
                          <a:effectLst/>
                          <a:latin typeface="Tahoma" pitchFamily="34" charset="0"/>
                        </a:rPr>
                        <a:t>Б</a:t>
                      </a:r>
                    </a:p>
                  </a:txBody>
                  <a:tcPr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AE8"/>
                          </a:solidFill>
                          <a:effectLst/>
                          <a:latin typeface="Tahoma" pitchFamily="34" charset="0"/>
                        </a:rPr>
                        <a:t>Е</a:t>
                      </a:r>
                    </a:p>
                  </a:txBody>
                  <a:tcPr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AE8"/>
                          </a:solidFill>
                          <a:effectLst/>
                          <a:latin typeface="Tahoma" pitchFamily="34" charset="0"/>
                        </a:rPr>
                        <a:t>Й</a:t>
                      </a:r>
                    </a:p>
                  </a:txBody>
                  <a:tcPr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7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7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7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7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7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7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7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7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7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0" y="404813"/>
            <a:ext cx="91440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fld id="{C5A43FAC-174E-460A-9231-CDFC3ADAE3BD}" type="datetime1">
              <a:rPr lang="ru-RU" altLang="ru-RU" sz="2800" i="1" smtClean="0"/>
              <a:t>21.08.2019</a:t>
            </a:fld>
            <a:endParaRPr lang="ru-RU" altLang="ru-RU" sz="2800" i="1" dirty="0" smtClean="0"/>
          </a:p>
          <a:p>
            <a:pPr marL="342900" indent="-342900" algn="ctr">
              <a:spcBef>
                <a:spcPct val="50000"/>
              </a:spcBef>
            </a:pPr>
            <a:r>
              <a:rPr lang="ru-RU" altLang="ru-RU" sz="2800" i="1" dirty="0" smtClean="0"/>
              <a:t>Классная </a:t>
            </a:r>
            <a:r>
              <a:rPr lang="ru-RU" altLang="ru-RU" sz="2800" i="1" dirty="0"/>
              <a:t>работа.</a:t>
            </a:r>
          </a:p>
          <a:p>
            <a:pPr marL="342900" indent="-342900" algn="ctr">
              <a:spcBef>
                <a:spcPct val="50000"/>
              </a:spcBef>
            </a:pPr>
            <a:r>
              <a:rPr lang="ru-RU" altLang="ru-RU" sz="3600" b="1" i="1" dirty="0">
                <a:solidFill>
                  <a:srgbClr val="FF3300"/>
                </a:solidFill>
              </a:rPr>
              <a:t>Сложение и вычитание десятичных дробей.</a:t>
            </a:r>
            <a:endParaRPr lang="ru-RU" altLang="ru-RU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403350" y="2636838"/>
            <a:ext cx="6481763" cy="214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5400" b="1">
                <a:solidFill>
                  <a:srgbClr val="000000"/>
                </a:solidFill>
              </a:rPr>
              <a:t>1,3  +   42,52 = ?</a:t>
            </a:r>
          </a:p>
          <a:p>
            <a:pPr>
              <a:spcBef>
                <a:spcPct val="50000"/>
              </a:spcBef>
            </a:pPr>
            <a:r>
              <a:rPr lang="ru-RU" altLang="ru-RU" sz="5400" b="1">
                <a:solidFill>
                  <a:srgbClr val="000000"/>
                </a:solidFill>
              </a:rPr>
              <a:t>42,52 – 1,03 = ?</a:t>
            </a:r>
          </a:p>
        </p:txBody>
      </p:sp>
      <p:sp>
        <p:nvSpPr>
          <p:cNvPr id="52227" name="WordArt 3"/>
          <p:cNvSpPr>
            <a:spLocks noChangeArrowheads="1" noChangeShapeType="1" noTextEdit="1"/>
          </p:cNvSpPr>
          <p:nvPr/>
        </p:nvSpPr>
        <p:spPr bwMode="auto">
          <a:xfrm>
            <a:off x="1979613" y="260350"/>
            <a:ext cx="4171950" cy="676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4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вычислить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2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WordArt 2"/>
          <p:cNvSpPr>
            <a:spLocks noChangeArrowheads="1" noChangeShapeType="1" noTextEdit="1"/>
          </p:cNvSpPr>
          <p:nvPr/>
        </p:nvSpPr>
        <p:spPr bwMode="auto">
          <a:xfrm>
            <a:off x="1979613" y="260350"/>
            <a:ext cx="4171950" cy="676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4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вычислить</a:t>
            </a:r>
          </a:p>
        </p:txBody>
      </p:sp>
      <p:graphicFrame>
        <p:nvGraphicFramePr>
          <p:cNvPr id="5" name="Object 3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331913" y="1773238"/>
          <a:ext cx="1430337" cy="158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8" name="Microsoft Equation 3.0" r:id="rId3" imgW="355292" imgH="393359" progId="Equation.3">
                  <p:embed/>
                </p:oleObj>
              </mc:Choice>
              <mc:Fallback>
                <p:oleObj name="Microsoft Equation 3.0" r:id="rId3" imgW="355292" imgH="39335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1773238"/>
                        <a:ext cx="1430337" cy="158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2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3203575" y="1916113"/>
          <a:ext cx="1512888" cy="1303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9" name="Microsoft Equation 3.0" r:id="rId5" imgW="457002" imgH="393529" progId="Equation.3">
                  <p:embed/>
                </p:oleObj>
              </mc:Choice>
              <mc:Fallback>
                <p:oleObj name="Microsoft Equation 3.0" r:id="rId5" imgW="457002" imgH="393529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1916113"/>
                        <a:ext cx="1512888" cy="1303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2700338" y="2276475"/>
            <a:ext cx="158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400" b="1"/>
              <a:t>+</a:t>
            </a:r>
          </a:p>
        </p:txBody>
      </p:sp>
      <p:graphicFrame>
        <p:nvGraphicFramePr>
          <p:cNvPr id="2" name="Object 4"/>
          <p:cNvGraphicFramePr>
            <a:graphicFrameLocks noGrp="1" noChangeAspect="1"/>
          </p:cNvGraphicFramePr>
          <p:nvPr>
            <p:ph sz="half" idx="1"/>
          </p:nvPr>
        </p:nvGraphicFramePr>
        <p:xfrm>
          <a:off x="2843213" y="4221163"/>
          <a:ext cx="1171575" cy="1296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0" name="Microsoft Equation 3.0" r:id="rId7" imgW="355292" imgH="393359" progId="Equation.3">
                  <p:embed/>
                </p:oleObj>
              </mc:Choice>
              <mc:Fallback>
                <p:oleObj name="Microsoft Equation 3.0" r:id="rId7" imgW="355292" imgH="393359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4221163"/>
                        <a:ext cx="1171575" cy="1296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5"/>
          <p:cNvGraphicFramePr>
            <a:graphicFrameLocks noChangeAspect="1"/>
          </p:cNvGraphicFramePr>
          <p:nvPr/>
        </p:nvGraphicFramePr>
        <p:xfrm>
          <a:off x="1116013" y="4292600"/>
          <a:ext cx="1373187" cy="1182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1" name="Microsoft Equation 3.0" r:id="rId8" imgW="457002" imgH="393529" progId="Equation.3">
                  <p:embed/>
                </p:oleObj>
              </mc:Choice>
              <mc:Fallback>
                <p:oleObj name="Microsoft Equation 3.0" r:id="rId8" imgW="457002" imgH="393529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4292600"/>
                        <a:ext cx="1373187" cy="1182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13" name="Text Box 21"/>
          <p:cNvSpPr txBox="1">
            <a:spLocks noChangeArrowheads="1"/>
          </p:cNvSpPr>
          <p:nvPr/>
        </p:nvSpPr>
        <p:spPr bwMode="auto">
          <a:xfrm>
            <a:off x="2484438" y="4652963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400" b="1"/>
              <a:t>-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3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3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animBg="1"/>
      <p:bldP spid="33804" grpId="0"/>
      <p:bldP spid="338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28625" y="357188"/>
            <a:ext cx="885825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i="1" smtClean="0">
                <a:solidFill>
                  <a:srgbClr val="404040"/>
                </a:solidFill>
              </a:rPr>
              <a:t>Алгоритм сложения (вычитания) десятичных дробей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28625" y="1500188"/>
          <a:ext cx="8429625" cy="5073652"/>
        </p:xfrm>
        <a:graphic>
          <a:graphicData uri="http://schemas.openxmlformats.org/drawingml/2006/table">
            <a:tbl>
              <a:tblPr/>
              <a:tblGrid>
                <a:gridCol w="558800"/>
                <a:gridCol w="4513263"/>
                <a:gridCol w="1643062"/>
                <a:gridCol w="1714500"/>
              </a:tblGrid>
              <a:tr h="795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№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Алгоритм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4,52+2,3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4,52-2,3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</a:tr>
              <a:tr h="795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Уравнять в дробях количество знаков после запятой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4,52 и 2,30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4,52 и 2,30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</a:tr>
              <a:tr h="1141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Записать дроби друг под другом так, чтобы запятая была записана под запятой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4,52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2,30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4,52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 2,30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</a:tr>
              <a:tr h="1141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514350" marR="0" lvl="0" indent="-5143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Выполнить сложение (вычитание), не 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обращая внимание на запятую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+  4,52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    2,30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    6 82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-  4,52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   2,30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   2 22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</a:tr>
              <a:tr h="1200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514350" marR="0" lvl="0" indent="-5143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Поставить в ответе запятую под </a:t>
                      </a:r>
                    </a:p>
                    <a:p>
                      <a:pPr marL="514350" marR="0" lvl="0" indent="-5143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запятой в данных дробях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+  4,52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    2,30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    6,82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-  4,52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   2,30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   2,22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03447" y="-36535"/>
            <a:ext cx="3609514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i="1" u="sng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АЛГОРИТМ</a:t>
            </a:r>
          </a:p>
        </p:txBody>
      </p:sp>
      <p:sp>
        <p:nvSpPr>
          <p:cNvPr id="16387" name="Rectangle 8"/>
          <p:cNvSpPr>
            <a:spLocks noChangeArrowheads="1"/>
          </p:cNvSpPr>
          <p:nvPr/>
        </p:nvSpPr>
        <p:spPr bwMode="auto">
          <a:xfrm>
            <a:off x="323850" y="1460500"/>
            <a:ext cx="8712200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/>
            <a:r>
              <a:rPr lang="ru-RU" altLang="ru-RU" sz="3600" b="1" i="1"/>
              <a:t>Десятичные дроби вычти, сложи,</a:t>
            </a:r>
          </a:p>
          <a:p>
            <a:pPr eaLnBrk="0" hangingPunct="0"/>
            <a:r>
              <a:rPr lang="ru-RU" altLang="ru-RU" sz="3600" b="1" i="1"/>
              <a:t/>
            </a:r>
            <a:br>
              <a:rPr lang="ru-RU" altLang="ru-RU" sz="3600" b="1" i="1"/>
            </a:br>
            <a:r>
              <a:rPr lang="ru-RU" altLang="ru-RU" sz="3600" b="1" i="1"/>
              <a:t>Цифру под цифрой строго пиши,</a:t>
            </a:r>
            <a:br>
              <a:rPr lang="ru-RU" altLang="ru-RU" sz="3600" b="1" i="1"/>
            </a:br>
            <a:endParaRPr lang="ru-RU" altLang="ru-RU" sz="3600" b="1" i="1"/>
          </a:p>
          <a:p>
            <a:pPr eaLnBrk="0" hangingPunct="0"/>
            <a:r>
              <a:rPr lang="ru-RU" altLang="ru-RU" sz="3600" b="1" i="1"/>
              <a:t>И запятые все сохраняй,</a:t>
            </a:r>
            <a:br>
              <a:rPr lang="ru-RU" altLang="ru-RU" sz="3600" b="1" i="1"/>
            </a:br>
            <a:endParaRPr lang="ru-RU" altLang="ru-RU" sz="3600" b="1" i="1"/>
          </a:p>
          <a:p>
            <a:pPr eaLnBrk="0" hangingPunct="0"/>
            <a:r>
              <a:rPr lang="ru-RU" altLang="ru-RU" sz="3600" b="1" i="1"/>
              <a:t>В ряд их пиши, не забывай!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WordArt 2"/>
          <p:cNvSpPr>
            <a:spLocks noChangeArrowheads="1" noChangeShapeType="1" noTextEdit="1"/>
          </p:cNvSpPr>
          <p:nvPr/>
        </p:nvSpPr>
        <p:spPr bwMode="auto">
          <a:xfrm>
            <a:off x="250825" y="260350"/>
            <a:ext cx="8569325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работа по учебнику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684213" y="1916113"/>
            <a:ext cx="784860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/>
              <a:t>Стр. </a:t>
            </a:r>
            <a:r>
              <a:rPr lang="ru-RU" altLang="ru-RU" sz="3200" dirty="0" smtClean="0"/>
              <a:t>223</a:t>
            </a:r>
            <a:endParaRPr lang="ru-RU" altLang="ru-RU" sz="3200" dirty="0"/>
          </a:p>
          <a:p>
            <a:pPr>
              <a:spcBef>
                <a:spcPct val="50000"/>
              </a:spcBef>
            </a:pPr>
            <a:r>
              <a:rPr lang="ru-RU" altLang="ru-RU" sz="3200" dirty="0"/>
              <a:t>№ </a:t>
            </a:r>
            <a:r>
              <a:rPr lang="ru-RU" altLang="ru-RU" sz="3200" dirty="0" smtClean="0"/>
              <a:t>863 </a:t>
            </a:r>
            <a:r>
              <a:rPr lang="ru-RU" altLang="ru-RU" sz="3200" dirty="0"/>
              <a:t>(</a:t>
            </a:r>
            <a:r>
              <a:rPr lang="ru-RU" altLang="ru-RU" sz="3200" dirty="0" smtClean="0"/>
              <a:t>1, 2 </a:t>
            </a:r>
            <a:r>
              <a:rPr lang="ru-RU" altLang="ru-RU" sz="3200" dirty="0"/>
              <a:t>столбик)</a:t>
            </a:r>
          </a:p>
          <a:p>
            <a:pPr>
              <a:spcBef>
                <a:spcPct val="50000"/>
              </a:spcBef>
            </a:pPr>
            <a:r>
              <a:rPr lang="ru-RU" altLang="ru-RU" sz="3200" dirty="0"/>
              <a:t>№ </a:t>
            </a:r>
            <a:r>
              <a:rPr lang="ru-RU" altLang="ru-RU" sz="3200" dirty="0" smtClean="0"/>
              <a:t>866 (1, 2 столбик)</a:t>
            </a:r>
          </a:p>
          <a:p>
            <a:pPr>
              <a:spcBef>
                <a:spcPct val="50000"/>
              </a:spcBef>
            </a:pPr>
            <a:r>
              <a:rPr lang="ru-RU" altLang="ru-RU" sz="3200" dirty="0" smtClean="0"/>
              <a:t>№ 868</a:t>
            </a:r>
            <a:endParaRPr lang="ru-RU" alt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6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92125" y="274638"/>
            <a:ext cx="8194675" cy="1296987"/>
          </a:xfrm>
          <a:noFill/>
        </p:spPr>
        <p:txBody>
          <a:bodyPr/>
          <a:lstStyle/>
          <a:p>
            <a:r>
              <a:rPr lang="ru-RU" altLang="ru-RU" sz="4000" b="1" smtClean="0">
                <a:effectLst/>
              </a:rPr>
              <a:t>Работа в парах в тетради.</a:t>
            </a:r>
          </a:p>
        </p:txBody>
      </p:sp>
      <p:pic>
        <p:nvPicPr>
          <p:cNvPr id="18435" name="Picture 4" descr="j0303364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39025" y="1173163"/>
            <a:ext cx="1441450" cy="137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14" descr="jerboa_hanging_from_c_aa_hc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828800"/>
            <a:ext cx="3657600" cy="360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211138" y="339725"/>
          <a:ext cx="966787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9" name="Формула" r:id="rId3" imgW="152268" imgH="203024" progId="Equation.3">
                  <p:embed/>
                </p:oleObj>
              </mc:Choice>
              <mc:Fallback>
                <p:oleObj name="Формула" r:id="rId3" imgW="152268" imgH="203024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138" y="339725"/>
                        <a:ext cx="966787" cy="1292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1711325" y="1033463"/>
          <a:ext cx="3814763" cy="169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0" name="Формула" r:id="rId5" imgW="457002" imgH="203112" progId="Equation.3">
                  <p:embed/>
                </p:oleObj>
              </mc:Choice>
              <mc:Fallback>
                <p:oleObj name="Формула" r:id="rId5" imgW="457002" imgH="203112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1325" y="1033463"/>
                        <a:ext cx="3814763" cy="1695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2257425" y="2147888"/>
          <a:ext cx="3452813" cy="178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1" name="Формула" r:id="rId7" imgW="393529" imgH="203112" progId="Equation.3">
                  <p:embed/>
                </p:oleObj>
              </mc:Choice>
              <mc:Fallback>
                <p:oleObj name="Формула" r:id="rId7" imgW="393529" imgH="203112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7425" y="2147888"/>
                        <a:ext cx="3452813" cy="1781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 bwMode="auto">
          <a:xfrm>
            <a:off x="1524000" y="3575050"/>
            <a:ext cx="4032250" cy="12700"/>
          </a:xfrm>
          <a:prstGeom prst="line">
            <a:avLst/>
          </a:prstGeom>
          <a:ln w="762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9462" name="Object 5"/>
          <p:cNvGraphicFramePr>
            <a:graphicFrameLocks noChangeAspect="1"/>
          </p:cNvGraphicFramePr>
          <p:nvPr/>
        </p:nvGraphicFramePr>
        <p:xfrm>
          <a:off x="1674813" y="3560763"/>
          <a:ext cx="4010025" cy="176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2" name="Формула" r:id="rId9" imgW="457002" imgH="203112" progId="Equation.3">
                  <p:embed/>
                </p:oleObj>
              </mc:Choice>
              <mc:Fallback>
                <p:oleObj name="Формула" r:id="rId9" imgW="457002" imgH="203112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4813" y="3560763"/>
                        <a:ext cx="4010025" cy="176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3" name="Object 6"/>
          <p:cNvGraphicFramePr>
            <a:graphicFrameLocks noChangeAspect="1"/>
          </p:cNvGraphicFramePr>
          <p:nvPr/>
        </p:nvGraphicFramePr>
        <p:xfrm>
          <a:off x="614363" y="1774825"/>
          <a:ext cx="1223962" cy="1223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3" name="Формула" r:id="rId11" imgW="139700" imgH="139700" progId="Equation.3">
                  <p:embed/>
                </p:oleObj>
              </mc:Choice>
              <mc:Fallback>
                <p:oleObj name="Формула" r:id="rId11" imgW="139700" imgH="1397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363" y="1774825"/>
                        <a:ext cx="1223962" cy="1223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130175" y="339725"/>
          <a:ext cx="1128713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3" name="Формула" r:id="rId3" imgW="177569" imgH="202936" progId="Equation.3">
                  <p:embed/>
                </p:oleObj>
              </mc:Choice>
              <mc:Fallback>
                <p:oleObj name="Формула" r:id="rId3" imgW="177569" imgH="202936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175" y="339725"/>
                        <a:ext cx="1128713" cy="1292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1905000" y="1504950"/>
          <a:ext cx="3814763" cy="169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4" name="Формула" r:id="rId5" imgW="457002" imgH="203112" progId="Equation.3">
                  <p:embed/>
                </p:oleObj>
              </mc:Choice>
              <mc:Fallback>
                <p:oleObj name="Формула" r:id="rId5" imgW="457002" imgH="203112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504950"/>
                        <a:ext cx="3814763" cy="1695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1217613" y="319088"/>
          <a:ext cx="4567237" cy="178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5" name="Формула" r:id="rId7" imgW="520474" imgH="203112" progId="Equation.3">
                  <p:embed/>
                </p:oleObj>
              </mc:Choice>
              <mc:Fallback>
                <p:oleObj name="Формула" r:id="rId7" imgW="520474" imgH="203112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7613" y="319088"/>
                        <a:ext cx="4567237" cy="1781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 bwMode="auto">
          <a:xfrm>
            <a:off x="1344613" y="2978150"/>
            <a:ext cx="4294187" cy="0"/>
          </a:xfrm>
          <a:prstGeom prst="line">
            <a:avLst/>
          </a:prstGeom>
          <a:ln w="762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20486" name="Object 5"/>
          <p:cNvGraphicFramePr>
            <a:graphicFrameLocks noChangeAspect="1"/>
          </p:cNvGraphicFramePr>
          <p:nvPr/>
        </p:nvGraphicFramePr>
        <p:xfrm>
          <a:off x="1314450" y="2868613"/>
          <a:ext cx="4565650" cy="176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6" name="Формула" r:id="rId9" imgW="520474" imgH="203112" progId="Equation.3">
                  <p:embed/>
                </p:oleObj>
              </mc:Choice>
              <mc:Fallback>
                <p:oleObj name="Формула" r:id="rId9" imgW="520474" imgH="203112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4450" y="2868613"/>
                        <a:ext cx="4565650" cy="176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7" name="Object 6"/>
          <p:cNvGraphicFramePr>
            <a:graphicFrameLocks noChangeAspect="1"/>
          </p:cNvGraphicFramePr>
          <p:nvPr/>
        </p:nvGraphicFramePr>
        <p:xfrm>
          <a:off x="539750" y="1082675"/>
          <a:ext cx="1223963" cy="1223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7" name="Формула" r:id="rId11" imgW="139700" imgH="139700" progId="Equation.3">
                  <p:embed/>
                </p:oleObj>
              </mc:Choice>
              <mc:Fallback>
                <p:oleObj name="Формула" r:id="rId11" imgW="139700" imgH="1397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1082675"/>
                        <a:ext cx="1223963" cy="1223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8" descr="Ура! - Валентина Вениаминовна Королева">
            <a:hlinkClick r:id="rId2" tooltip="далее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84800" y="357188"/>
            <a:ext cx="3479800" cy="264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ext Box 34"/>
          <p:cNvSpPr txBox="1">
            <a:spLocks noChangeArrowheads="1"/>
          </p:cNvSpPr>
          <p:nvPr/>
        </p:nvSpPr>
        <p:spPr bwMode="auto">
          <a:xfrm>
            <a:off x="442913" y="3074988"/>
            <a:ext cx="5602287" cy="110807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sz="6600" b="1">
                <a:solidFill>
                  <a:srgbClr val="FF0000"/>
                </a:solidFill>
                <a:latin typeface="Times New Roman" pitchFamily="18" charset="0"/>
              </a:rPr>
              <a:t>Здравствуйте!</a:t>
            </a:r>
          </a:p>
        </p:txBody>
      </p:sp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169863" y="339725"/>
          <a:ext cx="1047750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7" name="Формула" r:id="rId3" imgW="164957" imgH="203024" progId="Equation.3">
                  <p:embed/>
                </p:oleObj>
              </mc:Choice>
              <mc:Fallback>
                <p:oleObj name="Формула" r:id="rId3" imgW="164957" imgH="203024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863" y="339725"/>
                        <a:ext cx="1047750" cy="1292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1998663" y="1504950"/>
          <a:ext cx="3708400" cy="169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8" name="Формула" r:id="rId5" imgW="444307" imgH="203112" progId="Equation.3">
                  <p:embed/>
                </p:oleObj>
              </mc:Choice>
              <mc:Fallback>
                <p:oleObj name="Формула" r:id="rId5" imgW="444307" imgH="203112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8663" y="1504950"/>
                        <a:ext cx="3708400" cy="1695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1216025" y="319088"/>
          <a:ext cx="4568825" cy="178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9" name="Формула" r:id="rId7" imgW="520474" imgH="203112" progId="Equation.3">
                  <p:embed/>
                </p:oleObj>
              </mc:Choice>
              <mc:Fallback>
                <p:oleObj name="Формула" r:id="rId7" imgW="520474" imgH="203112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6025" y="319088"/>
                        <a:ext cx="4568825" cy="1781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 bwMode="auto">
          <a:xfrm>
            <a:off x="1344613" y="2978150"/>
            <a:ext cx="4294187" cy="0"/>
          </a:xfrm>
          <a:prstGeom prst="line">
            <a:avLst/>
          </a:prstGeom>
          <a:ln w="762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21510" name="Object 5"/>
          <p:cNvGraphicFramePr>
            <a:graphicFrameLocks noChangeAspect="1"/>
          </p:cNvGraphicFramePr>
          <p:nvPr/>
        </p:nvGraphicFramePr>
        <p:xfrm>
          <a:off x="1273175" y="2868613"/>
          <a:ext cx="4565650" cy="176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0" name="Формула" r:id="rId9" imgW="520474" imgH="203112" progId="Equation.3">
                  <p:embed/>
                </p:oleObj>
              </mc:Choice>
              <mc:Fallback>
                <p:oleObj name="Формула" r:id="rId9" imgW="520474" imgH="203112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3175" y="2868613"/>
                        <a:ext cx="4565650" cy="176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1" name="Object 6"/>
          <p:cNvGraphicFramePr>
            <a:graphicFrameLocks noChangeAspect="1"/>
          </p:cNvGraphicFramePr>
          <p:nvPr/>
        </p:nvGraphicFramePr>
        <p:xfrm>
          <a:off x="401638" y="1360488"/>
          <a:ext cx="1112837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1" name="Формула" r:id="rId11" imgW="126670" imgH="76002" progId="Equation.3">
                  <p:embed/>
                </p:oleObj>
              </mc:Choice>
              <mc:Fallback>
                <p:oleObj name="Формула" r:id="rId11" imgW="126670" imgH="76002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638" y="1360488"/>
                        <a:ext cx="1112837" cy="668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130175" y="339725"/>
          <a:ext cx="1128713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1" name="Формула" r:id="rId3" imgW="177569" imgH="202936" progId="Equation.3">
                  <p:embed/>
                </p:oleObj>
              </mc:Choice>
              <mc:Fallback>
                <p:oleObj name="Формула" r:id="rId3" imgW="177569" imgH="202936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175" y="339725"/>
                        <a:ext cx="1128713" cy="1292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2316163" y="1504950"/>
          <a:ext cx="3073400" cy="169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2" name="Формула" r:id="rId5" imgW="368140" imgH="203112" progId="Equation.3">
                  <p:embed/>
                </p:oleObj>
              </mc:Choice>
              <mc:Fallback>
                <p:oleObj name="Формула" r:id="rId5" imgW="368140" imgH="203112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6163" y="1504950"/>
                        <a:ext cx="3073400" cy="1695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1549400" y="319088"/>
          <a:ext cx="3900488" cy="178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3" name="Формула" r:id="rId7" imgW="444307" imgH="203112" progId="Equation.3">
                  <p:embed/>
                </p:oleObj>
              </mc:Choice>
              <mc:Fallback>
                <p:oleObj name="Формула" r:id="rId7" imgW="444307" imgH="203112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9400" y="319088"/>
                        <a:ext cx="3900488" cy="1781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 bwMode="auto">
          <a:xfrm flipV="1">
            <a:off x="1344613" y="2895600"/>
            <a:ext cx="4059237" cy="82550"/>
          </a:xfrm>
          <a:prstGeom prst="line">
            <a:avLst/>
          </a:prstGeom>
          <a:ln w="762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22534" name="Object 5"/>
          <p:cNvGraphicFramePr>
            <a:graphicFrameLocks noChangeAspect="1"/>
          </p:cNvGraphicFramePr>
          <p:nvPr/>
        </p:nvGraphicFramePr>
        <p:xfrm>
          <a:off x="1663700" y="2868613"/>
          <a:ext cx="3673475" cy="176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4" name="Формула" r:id="rId9" imgW="418918" imgH="203112" progId="Equation.3">
                  <p:embed/>
                </p:oleObj>
              </mc:Choice>
              <mc:Fallback>
                <p:oleObj name="Формула" r:id="rId9" imgW="418918" imgH="203112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3700" y="2868613"/>
                        <a:ext cx="3673475" cy="176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5" name="Object 6"/>
          <p:cNvGraphicFramePr>
            <a:graphicFrameLocks noChangeAspect="1"/>
          </p:cNvGraphicFramePr>
          <p:nvPr/>
        </p:nvGraphicFramePr>
        <p:xfrm>
          <a:off x="401638" y="1360488"/>
          <a:ext cx="1112837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5" name="Формула" r:id="rId11" imgW="126670" imgH="76002" progId="Equation.3">
                  <p:embed/>
                </p:oleObj>
              </mc:Choice>
              <mc:Fallback>
                <p:oleObj name="Формула" r:id="rId11" imgW="126670" imgH="76002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638" y="1360488"/>
                        <a:ext cx="1112837" cy="668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14" descr="jerboa_hanging_from_c_aa_hc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828800"/>
            <a:ext cx="3657600" cy="360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373063" y="406400"/>
          <a:ext cx="8328025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7" name="Формула" r:id="rId4" imgW="1916868" imgH="215806" progId="Equation.3">
                  <p:embed/>
                </p:oleObj>
              </mc:Choice>
              <mc:Fallback>
                <p:oleObj name="Формула" r:id="rId4" imgW="1916868" imgH="215806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063" y="406400"/>
                        <a:ext cx="8328025" cy="936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22250" y="193675"/>
          <a:ext cx="8616950" cy="3629036"/>
        </p:xfrm>
        <a:graphic>
          <a:graphicData uri="http://schemas.openxmlformats.org/drawingml/2006/table">
            <a:tbl>
              <a:tblPr/>
              <a:tblGrid>
                <a:gridCol w="4308475"/>
                <a:gridCol w="4308475"/>
              </a:tblGrid>
              <a:tr h="5608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 вариант</a:t>
                      </a:r>
                    </a:p>
                  </a:txBody>
                  <a:tcPr marL="57540" marR="5754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 вариант</a:t>
                      </a:r>
                    </a:p>
                  </a:txBody>
                  <a:tcPr marL="57540" marR="5754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82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4.Сравните: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540" marR="5754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4.Сравните: </a:t>
                      </a:r>
                    </a:p>
                  </a:txBody>
                  <a:tcPr marL="57540" marR="5754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589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 sz="9600" b="1">
              <a:latin typeface="Times New Roman" pitchFamily="18" charset="0"/>
            </a:endParaRPr>
          </a:p>
        </p:txBody>
      </p:sp>
      <p:graphicFrame>
        <p:nvGraphicFramePr>
          <p:cNvPr id="24590" name="Object 13"/>
          <p:cNvGraphicFramePr>
            <a:graphicFrameLocks noChangeAspect="1"/>
          </p:cNvGraphicFramePr>
          <p:nvPr/>
        </p:nvGraphicFramePr>
        <p:xfrm>
          <a:off x="539750" y="1509713"/>
          <a:ext cx="3860800" cy="998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6" name="Формула" r:id="rId3" imgW="850531" imgH="215806" progId="Equation.3">
                  <p:embed/>
                </p:oleObj>
              </mc:Choice>
              <mc:Fallback>
                <p:oleObj name="Формула" r:id="rId3" imgW="850531" imgH="215806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1509713"/>
                        <a:ext cx="3860800" cy="998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91" name="Прямоугольник 16"/>
          <p:cNvSpPr>
            <a:spLocks noChangeArrowheads="1"/>
          </p:cNvSpPr>
          <p:nvPr/>
        </p:nvSpPr>
        <p:spPr bwMode="auto">
          <a:xfrm rot="10800000">
            <a:off x="6330950" y="-28575"/>
            <a:ext cx="693738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7200" b="1">
                <a:latin typeface="Times New Roman" pitchFamily="18" charset="0"/>
              </a:rPr>
              <a:t>&lt;</a:t>
            </a:r>
            <a:r>
              <a:rPr lang="ru-RU" altLang="ru-RU" sz="9600" b="1">
                <a:latin typeface="Times New Roman" pitchFamily="18" charset="0"/>
              </a:rPr>
              <a:t> </a:t>
            </a:r>
          </a:p>
        </p:txBody>
      </p:sp>
      <p:sp>
        <p:nvSpPr>
          <p:cNvPr id="2459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 sz="9600" b="1">
              <a:latin typeface="Times New Roman" pitchFamily="18" charset="0"/>
            </a:endParaRPr>
          </a:p>
        </p:txBody>
      </p:sp>
      <p:graphicFrame>
        <p:nvGraphicFramePr>
          <p:cNvPr id="24593" name="Object 15"/>
          <p:cNvGraphicFramePr>
            <a:graphicFrameLocks noChangeAspect="1"/>
          </p:cNvGraphicFramePr>
          <p:nvPr/>
        </p:nvGraphicFramePr>
        <p:xfrm>
          <a:off x="4438650" y="1606550"/>
          <a:ext cx="4373563" cy="84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7" name="Формула" r:id="rId5" imgW="1129810" imgH="215806" progId="Equation.3">
                  <p:embed/>
                </p:oleObj>
              </mc:Choice>
              <mc:Fallback>
                <p:oleObj name="Формула" r:id="rId5" imgW="1129810" imgH="215806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8650" y="1606550"/>
                        <a:ext cx="4373563" cy="846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94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 sz="9600" b="1">
              <a:latin typeface="Times New Roman" pitchFamily="18" charset="0"/>
            </a:endParaRPr>
          </a:p>
        </p:txBody>
      </p:sp>
      <p:sp>
        <p:nvSpPr>
          <p:cNvPr id="24595" name="Прямоугольник 21"/>
          <p:cNvSpPr>
            <a:spLocks noChangeArrowheads="1"/>
          </p:cNvSpPr>
          <p:nvPr/>
        </p:nvSpPr>
        <p:spPr bwMode="auto">
          <a:xfrm>
            <a:off x="2106613" y="1357313"/>
            <a:ext cx="692150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7200" b="1">
                <a:latin typeface="Times New Roman" pitchFamily="18" charset="0"/>
              </a:rPr>
              <a:t>&lt;</a:t>
            </a:r>
            <a:r>
              <a:rPr lang="ru-RU" altLang="ru-RU" sz="9600" b="1">
                <a:latin typeface="Times New Roman" pitchFamily="18" charset="0"/>
              </a:rPr>
              <a:t> 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22250" y="193675"/>
          <a:ext cx="8616950" cy="3629036"/>
        </p:xfrm>
        <a:graphic>
          <a:graphicData uri="http://schemas.openxmlformats.org/drawingml/2006/table">
            <a:tbl>
              <a:tblPr/>
              <a:tblGrid>
                <a:gridCol w="4308475"/>
                <a:gridCol w="4308475"/>
              </a:tblGrid>
              <a:tr h="5608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 вариант</a:t>
                      </a:r>
                    </a:p>
                  </a:txBody>
                  <a:tcPr marL="57540" marR="5754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 вариант</a:t>
                      </a:r>
                    </a:p>
                  </a:txBody>
                  <a:tcPr marL="57540" marR="5754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82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5.Сравните: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540" marR="5754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5.Сравните: </a:t>
                      </a:r>
                    </a:p>
                  </a:txBody>
                  <a:tcPr marL="57540" marR="5754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613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 sz="9600" b="1">
              <a:latin typeface="Times New Roman" pitchFamily="18" charset="0"/>
            </a:endParaRPr>
          </a:p>
        </p:txBody>
      </p:sp>
      <p:sp>
        <p:nvSpPr>
          <p:cNvPr id="2561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 sz="9600" b="1">
              <a:latin typeface="Times New Roman" pitchFamily="18" charset="0"/>
            </a:endParaRPr>
          </a:p>
        </p:txBody>
      </p:sp>
      <p:sp>
        <p:nvSpPr>
          <p:cNvPr id="25615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 sz="9600" b="1">
              <a:latin typeface="Times New Roman" pitchFamily="18" charset="0"/>
            </a:endParaRPr>
          </a:p>
        </p:txBody>
      </p:sp>
      <p:sp>
        <p:nvSpPr>
          <p:cNvPr id="25616" name="Прямоугольник 21"/>
          <p:cNvSpPr>
            <a:spLocks noChangeArrowheads="1"/>
          </p:cNvSpPr>
          <p:nvPr/>
        </p:nvSpPr>
        <p:spPr bwMode="auto">
          <a:xfrm>
            <a:off x="2452688" y="1717675"/>
            <a:ext cx="346075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7200" b="1">
                <a:latin typeface="Times New Roman" pitchFamily="18" charset="0"/>
              </a:rPr>
              <a:t>=</a:t>
            </a:r>
            <a:r>
              <a:rPr lang="ru-RU" altLang="ru-RU" sz="9600" b="1">
                <a:latin typeface="Times New Roman" pitchFamily="18" charset="0"/>
              </a:rPr>
              <a:t> </a:t>
            </a:r>
          </a:p>
        </p:txBody>
      </p:sp>
      <p:sp>
        <p:nvSpPr>
          <p:cNvPr id="256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 sz="9600" b="1">
              <a:latin typeface="Times New Roman" pitchFamily="18" charset="0"/>
            </a:endParaRPr>
          </a:p>
        </p:txBody>
      </p:sp>
      <p:graphicFrame>
        <p:nvGraphicFramePr>
          <p:cNvPr id="25618" name="Object 4"/>
          <p:cNvGraphicFramePr>
            <a:graphicFrameLocks noChangeAspect="1"/>
          </p:cNvGraphicFramePr>
          <p:nvPr/>
        </p:nvGraphicFramePr>
        <p:xfrm>
          <a:off x="415925" y="1898650"/>
          <a:ext cx="4071938" cy="900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3" name="Формула" r:id="rId3" imgW="990170" imgH="215806" progId="Equation.3">
                  <p:embed/>
                </p:oleObj>
              </mc:Choice>
              <mc:Fallback>
                <p:oleObj name="Формула" r:id="rId3" imgW="990170" imgH="215806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925" y="1898650"/>
                        <a:ext cx="4071938" cy="900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1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 sz="9600" b="1">
              <a:latin typeface="Times New Roman" pitchFamily="18" charset="0"/>
            </a:endParaRPr>
          </a:p>
        </p:txBody>
      </p:sp>
      <p:graphicFrame>
        <p:nvGraphicFramePr>
          <p:cNvPr id="25620" name="Object 6"/>
          <p:cNvGraphicFramePr>
            <a:graphicFrameLocks noChangeAspect="1"/>
          </p:cNvGraphicFramePr>
          <p:nvPr/>
        </p:nvGraphicFramePr>
        <p:xfrm>
          <a:off x="4613275" y="1593850"/>
          <a:ext cx="4122738" cy="81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4" name="Формула" r:id="rId5" imgW="1104421" imgH="215806" progId="Equation.3">
                  <p:embed/>
                </p:oleObj>
              </mc:Choice>
              <mc:Fallback>
                <p:oleObj name="Формула" r:id="rId5" imgW="1104421" imgH="215806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3275" y="1593850"/>
                        <a:ext cx="4122738" cy="817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21" name="Прямоугольник 13"/>
          <p:cNvSpPr>
            <a:spLocks noChangeArrowheads="1"/>
          </p:cNvSpPr>
          <p:nvPr/>
        </p:nvSpPr>
        <p:spPr bwMode="auto">
          <a:xfrm>
            <a:off x="6178550" y="1344613"/>
            <a:ext cx="347663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7200" b="1">
                <a:latin typeface="Times New Roman" pitchFamily="18" charset="0"/>
              </a:rPr>
              <a:t>=</a:t>
            </a:r>
            <a:r>
              <a:rPr lang="ru-RU" altLang="ru-RU" sz="9600" b="1">
                <a:latin typeface="Times New Roman" pitchFamily="18" charset="0"/>
              </a:rPr>
              <a:t> 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22250" y="193675"/>
          <a:ext cx="8616950" cy="2106644"/>
        </p:xfrm>
        <a:graphic>
          <a:graphicData uri="http://schemas.openxmlformats.org/drawingml/2006/table">
            <a:tbl>
              <a:tblPr/>
              <a:tblGrid>
                <a:gridCol w="4308475"/>
                <a:gridCol w="4308475"/>
              </a:tblGrid>
              <a:tr h="5608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 вариант</a:t>
                      </a:r>
                    </a:p>
                  </a:txBody>
                  <a:tcPr marL="57540" marR="5754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 вариант</a:t>
                      </a:r>
                    </a:p>
                  </a:txBody>
                  <a:tcPr marL="57540" marR="5754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458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6.Переведите в метры: </a:t>
                      </a:r>
                    </a:p>
                  </a:txBody>
                  <a:tcPr marL="57540" marR="5754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6.Переведите в километры: </a:t>
                      </a:r>
                    </a:p>
                  </a:txBody>
                  <a:tcPr marL="57540" marR="5754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63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 sz="9600" b="1">
              <a:latin typeface="Times New Roman" pitchFamily="18" charset="0"/>
            </a:endParaRPr>
          </a:p>
        </p:txBody>
      </p:sp>
      <p:graphicFrame>
        <p:nvGraphicFramePr>
          <p:cNvPr id="26638" name="Object 1"/>
          <p:cNvGraphicFramePr>
            <a:graphicFrameLocks noChangeAspect="1"/>
          </p:cNvGraphicFramePr>
          <p:nvPr/>
        </p:nvGraphicFramePr>
        <p:xfrm>
          <a:off x="306388" y="2481263"/>
          <a:ext cx="7581900" cy="776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2" name="Формула" r:id="rId3" imgW="1943100" imgH="203200" progId="Equation.3">
                  <p:embed/>
                </p:oleObj>
              </mc:Choice>
              <mc:Fallback>
                <p:oleObj name="Формула" r:id="rId3" imgW="1943100" imgH="2032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388" y="2481263"/>
                        <a:ext cx="7581900" cy="776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9" name="Object 3"/>
          <p:cNvGraphicFramePr>
            <a:graphicFrameLocks noChangeAspect="1"/>
          </p:cNvGraphicFramePr>
          <p:nvPr/>
        </p:nvGraphicFramePr>
        <p:xfrm>
          <a:off x="174625" y="3436938"/>
          <a:ext cx="8177213" cy="776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3" name="Формула" r:id="rId5" imgW="2095500" imgH="203200" progId="Equation.3">
                  <p:embed/>
                </p:oleObj>
              </mc:Choice>
              <mc:Fallback>
                <p:oleObj name="Формула" r:id="rId5" imgW="2095500" imgH="203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625" y="3436938"/>
                        <a:ext cx="8177213" cy="776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1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ru-RU" altLang="ru-RU" smtClean="0">
                <a:effectLst/>
              </a:rPr>
              <a:t>ПРОВЕРКА  ТЕСТА</a:t>
            </a:r>
          </a:p>
        </p:txBody>
      </p:sp>
      <p:graphicFrame>
        <p:nvGraphicFramePr>
          <p:cNvPr id="54321" name="Group 49"/>
          <p:cNvGraphicFramePr>
            <a:graphicFrameLocks noGrp="1"/>
          </p:cNvGraphicFramePr>
          <p:nvPr>
            <p:ph sz="half" idx="2"/>
          </p:nvPr>
        </p:nvGraphicFramePr>
        <p:xfrm>
          <a:off x="900113" y="1981200"/>
          <a:ext cx="7488237" cy="2600325"/>
        </p:xfrm>
        <a:graphic>
          <a:graphicData uri="http://schemas.openxmlformats.org/drawingml/2006/table">
            <a:tbl>
              <a:tblPr/>
              <a:tblGrid>
                <a:gridCol w="2232025"/>
                <a:gridCol w="1009650"/>
                <a:gridCol w="850900"/>
                <a:gridCol w="900112"/>
                <a:gridCol w="896938"/>
                <a:gridCol w="898525"/>
                <a:gridCol w="700087"/>
              </a:tblGrid>
              <a:tr h="12223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Номер задания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79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Вариант ответа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1816100" y="1033463"/>
          <a:ext cx="3603625" cy="169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6" name="Формула" r:id="rId3" imgW="431613" imgH="203112" progId="Equation.3">
                  <p:embed/>
                </p:oleObj>
              </mc:Choice>
              <mc:Fallback>
                <p:oleObj name="Формула" r:id="rId3" imgW="431613" imgH="203112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6100" y="1033463"/>
                        <a:ext cx="3603625" cy="1695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5" name="Object 4"/>
          <p:cNvGraphicFramePr>
            <a:graphicFrameLocks noChangeAspect="1"/>
          </p:cNvGraphicFramePr>
          <p:nvPr/>
        </p:nvGraphicFramePr>
        <p:xfrm>
          <a:off x="2508250" y="2147888"/>
          <a:ext cx="3033713" cy="173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7" name="Формула" r:id="rId5" imgW="355292" imgH="203024" progId="Equation.3">
                  <p:embed/>
                </p:oleObj>
              </mc:Choice>
              <mc:Fallback>
                <p:oleObj name="Формула" r:id="rId5" imgW="355292" imgH="203024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0" y="2147888"/>
                        <a:ext cx="3033713" cy="1731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 bwMode="auto">
          <a:xfrm>
            <a:off x="1524000" y="3575050"/>
            <a:ext cx="4032250" cy="12700"/>
          </a:xfrm>
          <a:prstGeom prst="line">
            <a:avLst/>
          </a:prstGeom>
          <a:ln w="762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7" name="Object 5"/>
          <p:cNvGraphicFramePr>
            <a:graphicFrameLocks noChangeAspect="1"/>
          </p:cNvGraphicFramePr>
          <p:nvPr/>
        </p:nvGraphicFramePr>
        <p:xfrm>
          <a:off x="1716088" y="3560763"/>
          <a:ext cx="3898900" cy="176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8" name="Формула" r:id="rId7" imgW="444307" imgH="203112" progId="Equation.3">
                  <p:embed/>
                </p:oleObj>
              </mc:Choice>
              <mc:Fallback>
                <p:oleObj name="Формула" r:id="rId7" imgW="444307" imgH="203112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6088" y="3560763"/>
                        <a:ext cx="3898900" cy="176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8" name="Object 5"/>
          <p:cNvGraphicFramePr>
            <a:graphicFrameLocks noChangeAspect="1"/>
          </p:cNvGraphicFramePr>
          <p:nvPr/>
        </p:nvGraphicFramePr>
        <p:xfrm>
          <a:off x="447675" y="2052638"/>
          <a:ext cx="1112838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9" name="Формула" r:id="rId9" imgW="126670" imgH="76002" progId="Equation.3">
                  <p:embed/>
                </p:oleObj>
              </mc:Choice>
              <mc:Fallback>
                <p:oleObj name="Формула" r:id="rId9" imgW="126670" imgH="76002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675" y="2052638"/>
                        <a:ext cx="1112838" cy="668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9" name="Прямоугольник 7"/>
          <p:cNvSpPr>
            <a:spLocks noChangeArrowheads="1"/>
          </p:cNvSpPr>
          <p:nvPr/>
        </p:nvSpPr>
        <p:spPr bwMode="auto">
          <a:xfrm>
            <a:off x="277813" y="290513"/>
            <a:ext cx="80343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4000" b="1">
                <a:solidFill>
                  <a:srgbClr val="FF0000"/>
                </a:solidFill>
                <a:latin typeface="Times New Roman" pitchFamily="18" charset="0"/>
              </a:rPr>
              <a:t>Найдите ошибку в вычислениях:</a:t>
            </a:r>
          </a:p>
        </p:txBody>
      </p:sp>
      <p:graphicFrame>
        <p:nvGraphicFramePr>
          <p:cNvPr id="10" name="Object 6"/>
          <p:cNvGraphicFramePr>
            <a:graphicFrameLocks noChangeAspect="1"/>
          </p:cNvGraphicFramePr>
          <p:nvPr/>
        </p:nvGraphicFramePr>
        <p:xfrm>
          <a:off x="1716088" y="3575050"/>
          <a:ext cx="3898900" cy="176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0" name="Формула" r:id="rId11" imgW="444307" imgH="203112" progId="Equation.3">
                  <p:embed/>
                </p:oleObj>
              </mc:Choice>
              <mc:Fallback>
                <p:oleObj name="Формула" r:id="rId11" imgW="444307" imgH="203112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6088" y="3575050"/>
                        <a:ext cx="3898900" cy="176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8681" name="Picture 18" descr="25m1"/>
          <p:cNvPicPr>
            <a:picLocks noChangeAspect="1" noChangeArrowheads="1" noCrop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77200" y="222250"/>
            <a:ext cx="739775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698" name="Object 2"/>
          <p:cNvGraphicFramePr>
            <a:graphicFrameLocks noChangeAspect="1"/>
          </p:cNvGraphicFramePr>
          <p:nvPr/>
        </p:nvGraphicFramePr>
        <p:xfrm>
          <a:off x="2398713" y="1033463"/>
          <a:ext cx="2436812" cy="169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0" name="Формула" r:id="rId3" imgW="291973" imgH="203112" progId="Equation.3">
                  <p:embed/>
                </p:oleObj>
              </mc:Choice>
              <mc:Fallback>
                <p:oleObj name="Формула" r:id="rId3" imgW="291973" imgH="203112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8713" y="1033463"/>
                        <a:ext cx="2436812" cy="1695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2878138" y="2147888"/>
          <a:ext cx="2708275" cy="173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1" name="Формула" r:id="rId5" imgW="317225" imgH="203024" progId="Equation.3">
                  <p:embed/>
                </p:oleObj>
              </mc:Choice>
              <mc:Fallback>
                <p:oleObj name="Формула" r:id="rId5" imgW="317225" imgH="203024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8138" y="2147888"/>
                        <a:ext cx="2708275" cy="1731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 bwMode="auto">
          <a:xfrm>
            <a:off x="1524000" y="3575050"/>
            <a:ext cx="4032250" cy="12700"/>
          </a:xfrm>
          <a:prstGeom prst="line">
            <a:avLst/>
          </a:prstGeom>
          <a:ln w="762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29701" name="Object 4"/>
          <p:cNvGraphicFramePr>
            <a:graphicFrameLocks noChangeAspect="1"/>
          </p:cNvGraphicFramePr>
          <p:nvPr/>
        </p:nvGraphicFramePr>
        <p:xfrm>
          <a:off x="2916238" y="3573463"/>
          <a:ext cx="2673350" cy="176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2" name="Формула" r:id="rId7" imgW="304536" imgH="203024" progId="Equation.3">
                  <p:embed/>
                </p:oleObj>
              </mc:Choice>
              <mc:Fallback>
                <p:oleObj name="Формула" r:id="rId7" imgW="304536" imgH="203024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238" y="3573463"/>
                        <a:ext cx="2673350" cy="176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2" name="Object 5"/>
          <p:cNvGraphicFramePr>
            <a:graphicFrameLocks noChangeAspect="1"/>
          </p:cNvGraphicFramePr>
          <p:nvPr/>
        </p:nvGraphicFramePr>
        <p:xfrm>
          <a:off x="447675" y="2052638"/>
          <a:ext cx="1112838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3" name="Формула" r:id="rId9" imgW="126670" imgH="76002" progId="Equation.3">
                  <p:embed/>
                </p:oleObj>
              </mc:Choice>
              <mc:Fallback>
                <p:oleObj name="Формула" r:id="rId9" imgW="126670" imgH="76002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675" y="2052638"/>
                        <a:ext cx="1112838" cy="668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3" name="Прямоугольник 7"/>
          <p:cNvSpPr>
            <a:spLocks noChangeArrowheads="1"/>
          </p:cNvSpPr>
          <p:nvPr/>
        </p:nvSpPr>
        <p:spPr bwMode="auto">
          <a:xfrm>
            <a:off x="277813" y="290513"/>
            <a:ext cx="80343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4000" b="1">
                <a:solidFill>
                  <a:srgbClr val="FF0000"/>
                </a:solidFill>
                <a:latin typeface="Times New Roman" pitchFamily="18" charset="0"/>
              </a:rPr>
              <a:t>Найдите ошибку в вычислениях:</a:t>
            </a:r>
          </a:p>
        </p:txBody>
      </p:sp>
      <p:graphicFrame>
        <p:nvGraphicFramePr>
          <p:cNvPr id="10" name="Object 6"/>
          <p:cNvGraphicFramePr>
            <a:graphicFrameLocks noChangeAspect="1"/>
          </p:cNvGraphicFramePr>
          <p:nvPr/>
        </p:nvGraphicFramePr>
        <p:xfrm>
          <a:off x="4494213" y="1022350"/>
          <a:ext cx="1047750" cy="150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4" name="Формула" r:id="rId11" imgW="126725" imgH="177415" progId="Equation.3">
                  <p:embed/>
                </p:oleObj>
              </mc:Choice>
              <mc:Fallback>
                <p:oleObj name="Формула" r:id="rId11" imgW="126725" imgH="177415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4213" y="1022350"/>
                        <a:ext cx="1047750" cy="1508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9705" name="Picture 18" descr="25m1"/>
          <p:cNvPicPr>
            <a:picLocks noChangeAspect="1" noChangeArrowheads="1" noCrop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77200" y="222250"/>
            <a:ext cx="739775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92125" y="274638"/>
            <a:ext cx="8194675" cy="1296987"/>
          </a:xfrm>
          <a:noFill/>
        </p:spPr>
        <p:txBody>
          <a:bodyPr/>
          <a:lstStyle/>
          <a:p>
            <a:r>
              <a:rPr lang="ru-RU" altLang="ru-RU" sz="4000" b="1" smtClean="0">
                <a:effectLst/>
              </a:rPr>
              <a:t>Работа в группах. </a:t>
            </a:r>
          </a:p>
        </p:txBody>
      </p:sp>
      <p:pic>
        <p:nvPicPr>
          <p:cNvPr id="30723" name="Picture 4" descr="j0303364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39025" y="1173163"/>
            <a:ext cx="1441450" cy="137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SYMB571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659563" y="188913"/>
            <a:ext cx="2293937" cy="1514475"/>
          </a:xfrm>
          <a:noFill/>
        </p:spPr>
      </p:pic>
      <p:pic>
        <p:nvPicPr>
          <p:cNvPr id="5124" name="Picture 7" descr="image002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650" y="404813"/>
            <a:ext cx="1547813" cy="154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8" descr="image002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40200" y="765175"/>
            <a:ext cx="1584325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9" descr="image002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388" y="4941888"/>
            <a:ext cx="1655762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Заголовок 5"/>
          <p:cNvPicPr>
            <a:picLocks noChangeArrowheads="1"/>
          </p:cNvPicPr>
          <p:nvPr/>
        </p:nvPicPr>
        <p:blipFill>
          <a:blip r:embed="rId5" cstate="print"/>
          <a:srcRect b="27629"/>
          <a:stretch>
            <a:fillRect/>
          </a:stretch>
        </p:blipFill>
        <p:spPr bwMode="auto">
          <a:xfrm>
            <a:off x="755650" y="1744663"/>
            <a:ext cx="8135938" cy="3700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313" y="274638"/>
            <a:ext cx="8929687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b="1" i="1" smtClean="0">
                <a:solidFill>
                  <a:srgbClr val="404040"/>
                </a:solidFill>
              </a:rPr>
              <a:t>Выполнить сложение и вычитание</a:t>
            </a:r>
            <a:endParaRPr lang="ru-RU" i="1" smtClean="0">
              <a:solidFill>
                <a:srgbClr val="40404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214438" y="1857375"/>
          <a:ext cx="4143375" cy="3292476"/>
        </p:xfrm>
        <a:graphic>
          <a:graphicData uri="http://schemas.openxmlformats.org/drawingml/2006/table">
            <a:tbl>
              <a:tblPr/>
              <a:tblGrid>
                <a:gridCol w="4143375"/>
              </a:tblGrid>
              <a:tr h="5487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17,5+2,13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87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0,34+0,046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</a:tr>
              <a:tr h="5487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5,8+ 22,191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87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11,1-2,8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</a:tr>
              <a:tr h="5487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88,252-4,69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87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6,6-5,99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57188" y="5429250"/>
          <a:ext cx="8643937" cy="1143000"/>
        </p:xfrm>
        <a:graphic>
          <a:graphicData uri="http://schemas.openxmlformats.org/drawingml/2006/table">
            <a:tbl>
              <a:tblPr/>
              <a:tblGrid>
                <a:gridCol w="1417637"/>
                <a:gridCol w="1416050"/>
                <a:gridCol w="1417638"/>
                <a:gridCol w="1416050"/>
                <a:gridCol w="1417637"/>
                <a:gridCol w="1558925"/>
              </a:tblGrid>
              <a:tr h="565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7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00063" y="5429250"/>
            <a:ext cx="12239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altLang="ru-RU" sz="3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0,386</a:t>
            </a:r>
            <a:endParaRPr lang="ru-RU" altLang="ru-RU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785938" y="5429250"/>
            <a:ext cx="13573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3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0,61</a:t>
            </a:r>
            <a:endParaRPr lang="ru-RU" altLang="ru-RU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286125" y="5429250"/>
            <a:ext cx="1214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3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8,3</a:t>
            </a:r>
            <a:endParaRPr lang="ru-RU" altLang="ru-RU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429125" y="5429250"/>
            <a:ext cx="1857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3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19,63</a:t>
            </a:r>
            <a:endParaRPr lang="ru-RU" altLang="ru-RU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929313" y="5429250"/>
            <a:ext cx="17145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3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27,991</a:t>
            </a:r>
            <a:endParaRPr lang="ru-RU" altLang="ru-RU" sz="3600" b="1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5357813" y="1857375"/>
          <a:ext cx="3071812" cy="3292476"/>
        </p:xfrm>
        <a:graphic>
          <a:graphicData uri="http://schemas.openxmlformats.org/drawingml/2006/table">
            <a:tbl>
              <a:tblPr/>
              <a:tblGrid>
                <a:gridCol w="2257425"/>
                <a:gridCol w="814387"/>
              </a:tblGrid>
              <a:tr h="5487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19,63</a:t>
                      </a:r>
                      <a:endParaRPr kumimoji="0" lang="ru-RU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Ж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87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0,386</a:t>
                      </a:r>
                      <a:endParaRPr kumimoji="0" lang="ru-RU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Д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</a:tr>
              <a:tr h="5487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27,991</a:t>
                      </a:r>
                      <a:endParaRPr kumimoji="0" lang="ru-RU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Б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87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8,3</a:t>
                      </a:r>
                      <a:endParaRPr kumimoji="0" lang="ru-RU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У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</a:tr>
              <a:tr h="5487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83,562</a:t>
                      </a:r>
                      <a:endParaRPr kumimoji="0" lang="ru-RU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А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87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0,61</a:t>
                      </a:r>
                      <a:endParaRPr kumimoji="0" lang="ru-RU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Р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7429500" y="5429250"/>
            <a:ext cx="17145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3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83,562</a:t>
            </a:r>
            <a:endParaRPr lang="ru-RU" altLang="ru-RU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85813" y="5929313"/>
            <a:ext cx="8120062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Д        Р        </a:t>
            </a:r>
            <a:r>
              <a:rPr lang="ru-RU" sz="40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У       Ж       Б        </a:t>
            </a:r>
            <a: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А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2" grpId="0"/>
      <p:bldP spid="1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WordArt 2"/>
          <p:cNvSpPr>
            <a:spLocks noChangeArrowheads="1" noChangeShapeType="1" noTextEdit="1"/>
          </p:cNvSpPr>
          <p:nvPr/>
        </p:nvSpPr>
        <p:spPr bwMode="auto">
          <a:xfrm>
            <a:off x="250825" y="260350"/>
            <a:ext cx="8569325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домашнее задание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611188" y="1484313"/>
            <a:ext cx="7848600" cy="409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4000" b="1"/>
              <a:t>П. 32</a:t>
            </a:r>
          </a:p>
          <a:p>
            <a:pPr>
              <a:spcBef>
                <a:spcPct val="50000"/>
              </a:spcBef>
            </a:pPr>
            <a:r>
              <a:rPr lang="ru-RU" altLang="ru-RU" sz="4000" b="1"/>
              <a:t>№ 1230 </a:t>
            </a:r>
          </a:p>
          <a:p>
            <a:pPr>
              <a:spcBef>
                <a:spcPct val="50000"/>
              </a:spcBef>
            </a:pPr>
            <a:r>
              <a:rPr lang="ru-RU" altLang="ru-RU" sz="4000" b="1">
                <a:solidFill>
                  <a:srgbClr val="FF3300"/>
                </a:solidFill>
              </a:rPr>
              <a:t>Вычислить рост вашей семьи в метрах</a:t>
            </a:r>
          </a:p>
          <a:p>
            <a:pPr>
              <a:spcBef>
                <a:spcPct val="50000"/>
              </a:spcBef>
            </a:pPr>
            <a:r>
              <a:rPr lang="ru-RU" altLang="ru-RU" sz="4000" b="1">
                <a:solidFill>
                  <a:srgbClr val="66FF99"/>
                </a:solidFill>
              </a:rPr>
              <a:t>№ 1241 (б)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WordArt 2"/>
          <p:cNvSpPr>
            <a:spLocks noChangeArrowheads="1" noChangeShapeType="1" noTextEdit="1"/>
          </p:cNvSpPr>
          <p:nvPr/>
        </p:nvSpPr>
        <p:spPr bwMode="auto">
          <a:xfrm>
            <a:off x="250825" y="260350"/>
            <a:ext cx="8569325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итоги урока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395288" y="1916113"/>
            <a:ext cx="8424862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ru-RU" altLang="ru-RU" sz="3200"/>
              <a:t> </a:t>
            </a:r>
            <a:r>
              <a:rPr lang="ru-RU" altLang="ru-RU" sz="3200" b="1"/>
              <a:t>что нового узнали?</a:t>
            </a:r>
          </a:p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ru-RU" altLang="ru-RU" sz="3200" b="1"/>
              <a:t> </a:t>
            </a:r>
            <a:r>
              <a:rPr lang="ru-RU" altLang="ru-RU" sz="3200" b="1">
                <a:solidFill>
                  <a:srgbClr val="FF3300"/>
                </a:solidFill>
              </a:rPr>
              <a:t>рассказать как выполнить сложение или вычитание десятичных дробей</a:t>
            </a:r>
          </a:p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ru-RU" altLang="ru-RU" sz="3200" b="1"/>
              <a:t> </a:t>
            </a:r>
            <a:r>
              <a:rPr lang="ru-RU" altLang="ru-RU" sz="3200" b="1">
                <a:solidFill>
                  <a:srgbClr val="FFFF00"/>
                </a:solidFill>
              </a:rPr>
              <a:t>можешь ли ты себя похвалить? За что?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5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04813"/>
            <a:ext cx="8229600" cy="5691187"/>
          </a:xfrm>
          <a:noFill/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800" b="1" smtClean="0">
                <a:effectLst/>
              </a:rPr>
              <a:t>Урок</a:t>
            </a:r>
            <a:endParaRPr lang="ru-RU" altLang="ru-RU" sz="2800" smtClean="0">
              <a:effectLst/>
            </a:endParaRPr>
          </a:p>
          <a:p>
            <a:pPr>
              <a:lnSpc>
                <a:spcPct val="90000"/>
              </a:lnSpc>
            </a:pPr>
            <a:r>
              <a:rPr lang="ru-RU" altLang="ru-RU" sz="2800" smtClean="0">
                <a:effectLst/>
              </a:rPr>
              <a:t>1.Позновательный</a:t>
            </a:r>
          </a:p>
          <a:p>
            <a:pPr>
              <a:lnSpc>
                <a:spcPct val="90000"/>
              </a:lnSpc>
            </a:pPr>
            <a:r>
              <a:rPr lang="ru-RU" altLang="ru-RU" sz="2800" smtClean="0">
                <a:effectLst/>
              </a:rPr>
              <a:t>2. Интересный</a:t>
            </a:r>
          </a:p>
          <a:p>
            <a:pPr>
              <a:lnSpc>
                <a:spcPct val="90000"/>
              </a:lnSpc>
            </a:pPr>
            <a:r>
              <a:rPr lang="ru-RU" altLang="ru-RU" sz="2800" smtClean="0">
                <a:effectLst/>
              </a:rPr>
              <a:t>3.Скучный</a:t>
            </a:r>
            <a:endParaRPr lang="ru-RU" altLang="ru-RU" sz="2800" b="1" smtClean="0">
              <a:effectLst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800" b="1" smtClean="0">
                <a:effectLst/>
              </a:rPr>
              <a:t>Я на уроке</a:t>
            </a:r>
            <a:endParaRPr lang="ru-RU" altLang="ru-RU" sz="2800" smtClean="0">
              <a:effectLst/>
            </a:endParaRPr>
          </a:p>
          <a:p>
            <a:pPr>
              <a:lnSpc>
                <a:spcPct val="90000"/>
              </a:lnSpc>
            </a:pPr>
            <a:r>
              <a:rPr lang="ru-RU" altLang="ru-RU" sz="2800" smtClean="0">
                <a:effectLst/>
              </a:rPr>
              <a:t>1.Работал</a:t>
            </a:r>
          </a:p>
          <a:p>
            <a:pPr>
              <a:lnSpc>
                <a:spcPct val="90000"/>
              </a:lnSpc>
            </a:pPr>
            <a:r>
              <a:rPr lang="ru-RU" altLang="ru-RU" sz="2800" smtClean="0">
                <a:effectLst/>
              </a:rPr>
              <a:t>2. Отдыхал</a:t>
            </a:r>
          </a:p>
          <a:p>
            <a:pPr>
              <a:lnSpc>
                <a:spcPct val="90000"/>
              </a:lnSpc>
            </a:pPr>
            <a:r>
              <a:rPr lang="ru-RU" altLang="ru-RU" sz="2800" smtClean="0">
                <a:effectLst/>
              </a:rPr>
              <a:t>3. Помогал другим</a:t>
            </a:r>
            <a:endParaRPr lang="ru-RU" altLang="ru-RU" sz="2800" b="1" smtClean="0">
              <a:effectLst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800" b="1" smtClean="0">
                <a:effectLst/>
              </a:rPr>
              <a:t>Итог</a:t>
            </a:r>
            <a:endParaRPr lang="ru-RU" altLang="ru-RU" sz="2800" smtClean="0">
              <a:effectLst/>
            </a:endParaRPr>
          </a:p>
          <a:p>
            <a:pPr>
              <a:lnSpc>
                <a:spcPct val="90000"/>
              </a:lnSpc>
            </a:pPr>
            <a:r>
              <a:rPr lang="ru-RU" altLang="ru-RU" sz="2800" smtClean="0">
                <a:effectLst/>
              </a:rPr>
              <a:t>1.Понял материал</a:t>
            </a:r>
          </a:p>
          <a:p>
            <a:pPr>
              <a:lnSpc>
                <a:spcPct val="90000"/>
              </a:lnSpc>
            </a:pPr>
            <a:r>
              <a:rPr lang="ru-RU" altLang="ru-RU" sz="2800" smtClean="0">
                <a:effectLst/>
              </a:rPr>
              <a:t>2.Узнал больше чем знал</a:t>
            </a:r>
          </a:p>
          <a:p>
            <a:pPr>
              <a:lnSpc>
                <a:spcPct val="90000"/>
              </a:lnSpc>
            </a:pPr>
            <a:r>
              <a:rPr lang="ru-RU" altLang="ru-RU" sz="2800" smtClean="0">
                <a:effectLst/>
              </a:rPr>
              <a:t>3. Не понял.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60350"/>
            <a:ext cx="8229600" cy="1143000"/>
          </a:xfrm>
          <a:noFill/>
        </p:spPr>
        <p:txBody>
          <a:bodyPr/>
          <a:lstStyle/>
          <a:p>
            <a:r>
              <a:rPr lang="ru-RU" altLang="ru-RU" smtClean="0">
                <a:effectLst/>
                <a:latin typeface="Comic Sans MS" pitchFamily="66" charset="0"/>
              </a:rPr>
              <a:t>РЕФЛЕКСИЯ.</a:t>
            </a:r>
          </a:p>
        </p:txBody>
      </p:sp>
      <p:pic>
        <p:nvPicPr>
          <p:cNvPr id="35843" name="Picture 4" descr="123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7013" y="0"/>
            <a:ext cx="169545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4" name="AutoShape 7"/>
          <p:cNvSpPr>
            <a:spLocks noChangeArrowheads="1"/>
          </p:cNvSpPr>
          <p:nvPr/>
        </p:nvSpPr>
        <p:spPr bwMode="auto">
          <a:xfrm>
            <a:off x="971550" y="1773238"/>
            <a:ext cx="1655763" cy="1366837"/>
          </a:xfrm>
          <a:prstGeom prst="smileyFace">
            <a:avLst>
              <a:gd name="adj" fmla="val 4653"/>
            </a:avLst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ru-RU" altLang="ru-RU" sz="2800" b="1" i="1">
              <a:latin typeface="Georgia" pitchFamily="18" charset="0"/>
            </a:endParaRPr>
          </a:p>
        </p:txBody>
      </p:sp>
      <p:sp>
        <p:nvSpPr>
          <p:cNvPr id="35845" name="AutoShape 8"/>
          <p:cNvSpPr>
            <a:spLocks noChangeArrowheads="1"/>
          </p:cNvSpPr>
          <p:nvPr/>
        </p:nvSpPr>
        <p:spPr bwMode="auto">
          <a:xfrm>
            <a:off x="971550" y="3357563"/>
            <a:ext cx="1655763" cy="1366837"/>
          </a:xfrm>
          <a:prstGeom prst="smileyFace">
            <a:avLst>
              <a:gd name="adj" fmla="val 194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ru-RU" altLang="ru-RU" sz="2800" b="1" i="1">
              <a:latin typeface="Georgia" pitchFamily="18" charset="0"/>
            </a:endParaRPr>
          </a:p>
        </p:txBody>
      </p:sp>
      <p:sp>
        <p:nvSpPr>
          <p:cNvPr id="35846" name="AutoShape 9"/>
          <p:cNvSpPr>
            <a:spLocks noChangeArrowheads="1"/>
          </p:cNvSpPr>
          <p:nvPr/>
        </p:nvSpPr>
        <p:spPr bwMode="auto">
          <a:xfrm>
            <a:off x="971550" y="4941888"/>
            <a:ext cx="1655763" cy="1366837"/>
          </a:xfrm>
          <a:prstGeom prst="smileyFace">
            <a:avLst>
              <a:gd name="adj" fmla="val -4653"/>
            </a:avLst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ru-RU" altLang="ru-RU" sz="2800" b="1" i="1">
              <a:latin typeface="Georgia" pitchFamily="18" charset="0"/>
            </a:endParaRPr>
          </a:p>
        </p:txBody>
      </p:sp>
      <p:sp>
        <p:nvSpPr>
          <p:cNvPr id="35847" name="TextBox 10"/>
          <p:cNvSpPr txBox="1">
            <a:spLocks noChangeArrowheads="1"/>
          </p:cNvSpPr>
          <p:nvPr/>
        </p:nvSpPr>
        <p:spPr bwMode="auto">
          <a:xfrm>
            <a:off x="3001963" y="2151063"/>
            <a:ext cx="37607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 b="1" i="1">
                <a:latin typeface="Georgia" pitchFamily="18" charset="0"/>
              </a:rPr>
              <a:t>Урок понравился</a:t>
            </a:r>
          </a:p>
        </p:txBody>
      </p:sp>
      <p:sp>
        <p:nvSpPr>
          <p:cNvPr id="35848" name="TextBox 11"/>
          <p:cNvSpPr txBox="1">
            <a:spLocks noChangeArrowheads="1"/>
          </p:cNvSpPr>
          <p:nvPr/>
        </p:nvSpPr>
        <p:spPr bwMode="auto">
          <a:xfrm>
            <a:off x="2782888" y="3684588"/>
            <a:ext cx="41624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 b="1" i="1">
                <a:latin typeface="Georgia" pitchFamily="18" charset="0"/>
              </a:rPr>
              <a:t>Остались вопросы</a:t>
            </a:r>
          </a:p>
        </p:txBody>
      </p:sp>
      <p:sp>
        <p:nvSpPr>
          <p:cNvPr id="35849" name="TextBox 12"/>
          <p:cNvSpPr txBox="1">
            <a:spLocks noChangeArrowheads="1"/>
          </p:cNvSpPr>
          <p:nvPr/>
        </p:nvSpPr>
        <p:spPr bwMode="auto">
          <a:xfrm>
            <a:off x="3111500" y="5473700"/>
            <a:ext cx="42719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 b="1" i="1">
                <a:latin typeface="Georgia" pitchFamily="18" charset="0"/>
              </a:rPr>
              <a:t>Урок не понравился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2089150" y="252413"/>
            <a:ext cx="51847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4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Восстановите цепочку вычислений</a:t>
            </a:r>
            <a:endParaRPr lang="ru-RU" b="1" i="1" dirty="0">
              <a:latin typeface="Bookman Old Style" pitchFamily="18" charset="0"/>
            </a:endParaRPr>
          </a:p>
        </p:txBody>
      </p:sp>
      <p:sp>
        <p:nvSpPr>
          <p:cNvPr id="3095" name="Text Box 23"/>
          <p:cNvSpPr txBox="1">
            <a:spLocks noChangeArrowheads="1"/>
          </p:cNvSpPr>
          <p:nvPr/>
        </p:nvSpPr>
        <p:spPr bwMode="auto">
          <a:xfrm>
            <a:off x="1285875" y="4816475"/>
            <a:ext cx="647700" cy="4270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 b="1">
                <a:latin typeface="Arial" charset="0"/>
              </a:rPr>
              <a:t> 15</a:t>
            </a:r>
          </a:p>
        </p:txBody>
      </p:sp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373063" y="690563"/>
            <a:ext cx="7921625" cy="5688012"/>
            <a:chOff x="431" y="346"/>
            <a:chExt cx="4990" cy="3583"/>
          </a:xfrm>
        </p:grpSpPr>
        <p:sp>
          <p:nvSpPr>
            <p:cNvPr id="5132" name="Text Box 21"/>
            <p:cNvSpPr txBox="1">
              <a:spLocks noChangeArrowheads="1"/>
            </p:cNvSpPr>
            <p:nvPr/>
          </p:nvSpPr>
          <p:spPr bwMode="auto">
            <a:xfrm>
              <a:off x="476" y="3634"/>
              <a:ext cx="431" cy="26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800" b="1">
                  <a:latin typeface="Arial" charset="0"/>
                </a:rPr>
                <a:t>  3</a:t>
              </a:r>
            </a:p>
          </p:txBody>
        </p:sp>
        <p:grpSp>
          <p:nvGrpSpPr>
            <p:cNvPr id="5133" name="Group 36"/>
            <p:cNvGrpSpPr>
              <a:grpSpLocks/>
            </p:cNvGrpSpPr>
            <p:nvPr/>
          </p:nvGrpSpPr>
          <p:grpSpPr bwMode="auto">
            <a:xfrm>
              <a:off x="431" y="346"/>
              <a:ext cx="4990" cy="3583"/>
              <a:chOff x="431" y="346"/>
              <a:chExt cx="4990" cy="3583"/>
            </a:xfrm>
          </p:grpSpPr>
          <p:grpSp>
            <p:nvGrpSpPr>
              <p:cNvPr id="5134" name="Group 35"/>
              <p:cNvGrpSpPr>
                <a:grpSpLocks/>
              </p:cNvGrpSpPr>
              <p:nvPr/>
            </p:nvGrpSpPr>
            <p:grpSpPr bwMode="auto">
              <a:xfrm>
                <a:off x="431" y="346"/>
                <a:ext cx="4898" cy="3583"/>
                <a:chOff x="431" y="346"/>
                <a:chExt cx="4898" cy="3583"/>
              </a:xfrm>
            </p:grpSpPr>
            <p:sp>
              <p:nvSpPr>
                <p:cNvPr id="5141" name="Rectangle 4"/>
                <p:cNvSpPr>
                  <a:spLocks noChangeArrowheads="1"/>
                </p:cNvSpPr>
                <p:nvPr/>
              </p:nvSpPr>
              <p:spPr bwMode="auto">
                <a:xfrm>
                  <a:off x="431" y="3612"/>
                  <a:ext cx="499" cy="317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spcBef>
                      <a:spcPct val="50000"/>
                    </a:spcBef>
                  </a:pPr>
                  <a:endParaRPr lang="ru-RU" altLang="ru-RU" sz="2800" b="1" i="1">
                    <a:latin typeface="Georgia" pitchFamily="18" charset="0"/>
                  </a:endParaRPr>
                </a:p>
              </p:txBody>
            </p:sp>
            <p:sp>
              <p:nvSpPr>
                <p:cNvPr id="5142" name="Rectangle 5"/>
                <p:cNvSpPr>
                  <a:spLocks noChangeArrowheads="1"/>
                </p:cNvSpPr>
                <p:nvPr/>
              </p:nvSpPr>
              <p:spPr bwMode="auto">
                <a:xfrm>
                  <a:off x="930" y="2931"/>
                  <a:ext cx="499" cy="317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spcBef>
                      <a:spcPct val="50000"/>
                    </a:spcBef>
                  </a:pPr>
                  <a:endParaRPr lang="ru-RU" altLang="ru-RU" sz="2800" b="1" i="1">
                    <a:latin typeface="Georgia" pitchFamily="18" charset="0"/>
                  </a:endParaRPr>
                </a:p>
              </p:txBody>
            </p:sp>
            <p:sp>
              <p:nvSpPr>
                <p:cNvPr id="5143" name="Rectangle 6"/>
                <p:cNvSpPr>
                  <a:spLocks noChangeArrowheads="1"/>
                </p:cNvSpPr>
                <p:nvPr/>
              </p:nvSpPr>
              <p:spPr bwMode="auto">
                <a:xfrm>
                  <a:off x="1701" y="2387"/>
                  <a:ext cx="499" cy="317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spcBef>
                      <a:spcPct val="50000"/>
                    </a:spcBef>
                  </a:pPr>
                  <a:endParaRPr lang="ru-RU" altLang="ru-RU" sz="2800" b="1" i="1">
                    <a:latin typeface="Georgia" pitchFamily="18" charset="0"/>
                  </a:endParaRPr>
                </a:p>
              </p:txBody>
            </p:sp>
            <p:sp>
              <p:nvSpPr>
                <p:cNvPr id="5144" name="Rectangle 8"/>
                <p:cNvSpPr>
                  <a:spLocks noChangeArrowheads="1"/>
                </p:cNvSpPr>
                <p:nvPr/>
              </p:nvSpPr>
              <p:spPr bwMode="auto">
                <a:xfrm>
                  <a:off x="3515" y="1570"/>
                  <a:ext cx="499" cy="317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spcBef>
                      <a:spcPct val="50000"/>
                    </a:spcBef>
                  </a:pPr>
                  <a:endParaRPr lang="ru-RU" altLang="ru-RU" sz="2800" b="1" i="1">
                    <a:latin typeface="Georgia" pitchFamily="18" charset="0"/>
                  </a:endParaRPr>
                </a:p>
              </p:txBody>
            </p:sp>
            <p:sp>
              <p:nvSpPr>
                <p:cNvPr id="5145" name="Rectangle 9"/>
                <p:cNvSpPr>
                  <a:spLocks noChangeArrowheads="1"/>
                </p:cNvSpPr>
                <p:nvPr/>
              </p:nvSpPr>
              <p:spPr bwMode="auto">
                <a:xfrm>
                  <a:off x="4286" y="1026"/>
                  <a:ext cx="499" cy="317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spcBef>
                      <a:spcPct val="50000"/>
                    </a:spcBef>
                  </a:pPr>
                  <a:endParaRPr lang="ru-RU" altLang="ru-RU" sz="2800" b="1" i="1">
                    <a:latin typeface="Georgia" pitchFamily="18" charset="0"/>
                  </a:endParaRPr>
                </a:p>
              </p:txBody>
            </p:sp>
            <p:sp>
              <p:nvSpPr>
                <p:cNvPr id="5146" name="Rectangle 10"/>
                <p:cNvSpPr>
                  <a:spLocks noChangeArrowheads="1"/>
                </p:cNvSpPr>
                <p:nvPr/>
              </p:nvSpPr>
              <p:spPr bwMode="auto">
                <a:xfrm>
                  <a:off x="4830" y="346"/>
                  <a:ext cx="499" cy="317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spcBef>
                      <a:spcPct val="50000"/>
                    </a:spcBef>
                  </a:pPr>
                  <a:endParaRPr lang="ru-RU" altLang="ru-RU" sz="2800" b="1" i="1">
                    <a:latin typeface="Georgia" pitchFamily="18" charset="0"/>
                  </a:endParaRPr>
                </a:p>
              </p:txBody>
            </p:sp>
            <p:sp>
              <p:nvSpPr>
                <p:cNvPr id="5147" name="Rectangle 11"/>
                <p:cNvSpPr>
                  <a:spLocks noChangeArrowheads="1"/>
                </p:cNvSpPr>
                <p:nvPr/>
              </p:nvSpPr>
              <p:spPr bwMode="auto">
                <a:xfrm>
                  <a:off x="2653" y="1979"/>
                  <a:ext cx="499" cy="317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spcBef>
                      <a:spcPct val="50000"/>
                    </a:spcBef>
                  </a:pPr>
                  <a:endParaRPr lang="ru-RU" altLang="ru-RU" sz="2800" b="1" i="1">
                    <a:latin typeface="Georgia" pitchFamily="18" charset="0"/>
                  </a:endParaRPr>
                </a:p>
              </p:txBody>
            </p:sp>
            <p:sp>
              <p:nvSpPr>
                <p:cNvPr id="5148" name="Arc 14"/>
                <p:cNvSpPr>
                  <a:spLocks/>
                </p:cNvSpPr>
                <p:nvPr/>
              </p:nvSpPr>
              <p:spPr bwMode="auto">
                <a:xfrm rot="7465542">
                  <a:off x="598" y="3270"/>
                  <a:ext cx="528" cy="262"/>
                </a:xfrm>
                <a:custGeom>
                  <a:avLst/>
                  <a:gdLst>
                    <a:gd name="T0" fmla="*/ 0 w 26183"/>
                    <a:gd name="T1" fmla="*/ 0 h 21600"/>
                    <a:gd name="T2" fmla="*/ 0 w 26183"/>
                    <a:gd name="T3" fmla="*/ 0 h 21600"/>
                    <a:gd name="T4" fmla="*/ 0 w 26183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6183"/>
                    <a:gd name="T10" fmla="*/ 0 h 21600"/>
                    <a:gd name="T11" fmla="*/ 26183 w 26183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6183" h="21600" fill="none" extrusionOk="0">
                      <a:moveTo>
                        <a:pt x="-1" y="1094"/>
                      </a:moveTo>
                      <a:cubicBezTo>
                        <a:pt x="2189" y="369"/>
                        <a:pt x="4482" y="-1"/>
                        <a:pt x="6789" y="0"/>
                      </a:cubicBezTo>
                      <a:cubicBezTo>
                        <a:pt x="15031" y="0"/>
                        <a:pt x="22554" y="4690"/>
                        <a:pt x="26183" y="12090"/>
                      </a:cubicBezTo>
                    </a:path>
                    <a:path w="26183" h="21600" stroke="0" extrusionOk="0">
                      <a:moveTo>
                        <a:pt x="-1" y="1094"/>
                      </a:moveTo>
                      <a:cubicBezTo>
                        <a:pt x="2189" y="369"/>
                        <a:pt x="4482" y="-1"/>
                        <a:pt x="6789" y="0"/>
                      </a:cubicBezTo>
                      <a:cubicBezTo>
                        <a:pt x="15031" y="0"/>
                        <a:pt x="22554" y="4690"/>
                        <a:pt x="26183" y="12090"/>
                      </a:cubicBezTo>
                      <a:lnTo>
                        <a:pt x="6789" y="21600"/>
                      </a:lnTo>
                      <a:lnTo>
                        <a:pt x="-1" y="1094"/>
                      </a:lnTo>
                      <a:close/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round/>
                  <a:headEnd type="stealth" w="lg" len="lg"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49" name="Arc 15"/>
                <p:cNvSpPr>
                  <a:spLocks/>
                </p:cNvSpPr>
                <p:nvPr/>
              </p:nvSpPr>
              <p:spPr bwMode="auto">
                <a:xfrm rot="20225440" flipH="1">
                  <a:off x="1179" y="2704"/>
                  <a:ext cx="581" cy="219"/>
                </a:xfrm>
                <a:custGeom>
                  <a:avLst/>
                  <a:gdLst>
                    <a:gd name="T0" fmla="*/ 0 w 27308"/>
                    <a:gd name="T1" fmla="*/ 0 h 21600"/>
                    <a:gd name="T2" fmla="*/ 0 w 27308"/>
                    <a:gd name="T3" fmla="*/ 0 h 21600"/>
                    <a:gd name="T4" fmla="*/ 0 w 27308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7308"/>
                    <a:gd name="T10" fmla="*/ 0 h 21600"/>
                    <a:gd name="T11" fmla="*/ 27308 w 27308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7308" h="21600" fill="none" extrusionOk="0">
                      <a:moveTo>
                        <a:pt x="0" y="1502"/>
                      </a:moveTo>
                      <a:cubicBezTo>
                        <a:pt x="2520" y="509"/>
                        <a:pt x="5205" y="-1"/>
                        <a:pt x="7914" y="0"/>
                      </a:cubicBezTo>
                      <a:cubicBezTo>
                        <a:pt x="16156" y="0"/>
                        <a:pt x="23679" y="4690"/>
                        <a:pt x="27308" y="12090"/>
                      </a:cubicBezTo>
                    </a:path>
                    <a:path w="27308" h="21600" stroke="0" extrusionOk="0">
                      <a:moveTo>
                        <a:pt x="0" y="1502"/>
                      </a:moveTo>
                      <a:cubicBezTo>
                        <a:pt x="2520" y="509"/>
                        <a:pt x="5205" y="-1"/>
                        <a:pt x="7914" y="0"/>
                      </a:cubicBezTo>
                      <a:cubicBezTo>
                        <a:pt x="16156" y="0"/>
                        <a:pt x="23679" y="4690"/>
                        <a:pt x="27308" y="12090"/>
                      </a:cubicBezTo>
                      <a:lnTo>
                        <a:pt x="7914" y="21600"/>
                      </a:lnTo>
                      <a:lnTo>
                        <a:pt x="0" y="1502"/>
                      </a:lnTo>
                      <a:close/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round/>
                  <a:headEnd type="stealth" w="lg" len="lg"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50" name="Arc 16"/>
                <p:cNvSpPr>
                  <a:spLocks/>
                </p:cNvSpPr>
                <p:nvPr/>
              </p:nvSpPr>
              <p:spPr bwMode="auto">
                <a:xfrm rot="-2042866" flipH="1" flipV="1">
                  <a:off x="2132" y="2205"/>
                  <a:ext cx="656" cy="305"/>
                </a:xfrm>
                <a:custGeom>
                  <a:avLst/>
                  <a:gdLst>
                    <a:gd name="T0" fmla="*/ 0 w 17346"/>
                    <a:gd name="T1" fmla="*/ 0 h 21600"/>
                    <a:gd name="T2" fmla="*/ 0 w 17346"/>
                    <a:gd name="T3" fmla="*/ 0 h 21600"/>
                    <a:gd name="T4" fmla="*/ 0 w 17346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17346"/>
                    <a:gd name="T10" fmla="*/ 0 h 21600"/>
                    <a:gd name="T11" fmla="*/ 17346 w 17346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7346" h="21600" fill="none" extrusionOk="0">
                      <a:moveTo>
                        <a:pt x="0" y="0"/>
                      </a:moveTo>
                      <a:cubicBezTo>
                        <a:pt x="33" y="0"/>
                        <a:pt x="67" y="-1"/>
                        <a:pt x="101" y="0"/>
                      </a:cubicBezTo>
                      <a:cubicBezTo>
                        <a:pt x="6879" y="0"/>
                        <a:pt x="13264" y="3181"/>
                        <a:pt x="17345" y="8593"/>
                      </a:cubicBezTo>
                    </a:path>
                    <a:path w="17346" h="21600" stroke="0" extrusionOk="0">
                      <a:moveTo>
                        <a:pt x="0" y="0"/>
                      </a:moveTo>
                      <a:cubicBezTo>
                        <a:pt x="33" y="0"/>
                        <a:pt x="67" y="-1"/>
                        <a:pt x="101" y="0"/>
                      </a:cubicBezTo>
                      <a:cubicBezTo>
                        <a:pt x="6879" y="0"/>
                        <a:pt x="13264" y="3181"/>
                        <a:pt x="17345" y="8593"/>
                      </a:cubicBezTo>
                      <a:lnTo>
                        <a:pt x="101" y="2160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round/>
                  <a:headEnd type="stealth" w="lg" len="lg"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51" name="Arc 17"/>
                <p:cNvSpPr>
                  <a:spLocks/>
                </p:cNvSpPr>
                <p:nvPr/>
              </p:nvSpPr>
              <p:spPr bwMode="auto">
                <a:xfrm rot="8941115">
                  <a:off x="3107" y="1911"/>
                  <a:ext cx="603" cy="156"/>
                </a:xfrm>
                <a:custGeom>
                  <a:avLst/>
                  <a:gdLst>
                    <a:gd name="T0" fmla="*/ 0 w 23618"/>
                    <a:gd name="T1" fmla="*/ 0 h 21600"/>
                    <a:gd name="T2" fmla="*/ 0 w 23618"/>
                    <a:gd name="T3" fmla="*/ 0 h 21600"/>
                    <a:gd name="T4" fmla="*/ 0 w 23618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3618"/>
                    <a:gd name="T10" fmla="*/ 0 h 21600"/>
                    <a:gd name="T11" fmla="*/ 23618 w 23618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3618" h="21600" fill="none" extrusionOk="0">
                      <a:moveTo>
                        <a:pt x="-1" y="1094"/>
                      </a:moveTo>
                      <a:cubicBezTo>
                        <a:pt x="2189" y="369"/>
                        <a:pt x="4482" y="-1"/>
                        <a:pt x="6789" y="0"/>
                      </a:cubicBezTo>
                      <a:cubicBezTo>
                        <a:pt x="13329" y="0"/>
                        <a:pt x="19518" y="2963"/>
                        <a:pt x="23618" y="8059"/>
                      </a:cubicBezTo>
                    </a:path>
                    <a:path w="23618" h="21600" stroke="0" extrusionOk="0">
                      <a:moveTo>
                        <a:pt x="-1" y="1094"/>
                      </a:moveTo>
                      <a:cubicBezTo>
                        <a:pt x="2189" y="369"/>
                        <a:pt x="4482" y="-1"/>
                        <a:pt x="6789" y="0"/>
                      </a:cubicBezTo>
                      <a:cubicBezTo>
                        <a:pt x="13329" y="0"/>
                        <a:pt x="19518" y="2963"/>
                        <a:pt x="23618" y="8059"/>
                      </a:cubicBezTo>
                      <a:lnTo>
                        <a:pt x="6789" y="21600"/>
                      </a:lnTo>
                      <a:lnTo>
                        <a:pt x="-1" y="1094"/>
                      </a:lnTo>
                      <a:close/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round/>
                  <a:headEnd type="stealth" w="lg" len="lg"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52" name="Arc 18"/>
                <p:cNvSpPr>
                  <a:spLocks/>
                </p:cNvSpPr>
                <p:nvPr/>
              </p:nvSpPr>
              <p:spPr bwMode="auto">
                <a:xfrm rot="8365566">
                  <a:off x="3923" y="1412"/>
                  <a:ext cx="603" cy="156"/>
                </a:xfrm>
                <a:custGeom>
                  <a:avLst/>
                  <a:gdLst>
                    <a:gd name="T0" fmla="*/ 0 w 23618"/>
                    <a:gd name="T1" fmla="*/ 0 h 21600"/>
                    <a:gd name="T2" fmla="*/ 0 w 23618"/>
                    <a:gd name="T3" fmla="*/ 0 h 21600"/>
                    <a:gd name="T4" fmla="*/ 0 w 23618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3618"/>
                    <a:gd name="T10" fmla="*/ 0 h 21600"/>
                    <a:gd name="T11" fmla="*/ 23618 w 23618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3618" h="21600" fill="none" extrusionOk="0">
                      <a:moveTo>
                        <a:pt x="-1" y="1094"/>
                      </a:moveTo>
                      <a:cubicBezTo>
                        <a:pt x="2189" y="369"/>
                        <a:pt x="4482" y="-1"/>
                        <a:pt x="6789" y="0"/>
                      </a:cubicBezTo>
                      <a:cubicBezTo>
                        <a:pt x="13329" y="0"/>
                        <a:pt x="19518" y="2963"/>
                        <a:pt x="23618" y="8059"/>
                      </a:cubicBezTo>
                    </a:path>
                    <a:path w="23618" h="21600" stroke="0" extrusionOk="0">
                      <a:moveTo>
                        <a:pt x="-1" y="1094"/>
                      </a:moveTo>
                      <a:cubicBezTo>
                        <a:pt x="2189" y="369"/>
                        <a:pt x="4482" y="-1"/>
                        <a:pt x="6789" y="0"/>
                      </a:cubicBezTo>
                      <a:cubicBezTo>
                        <a:pt x="13329" y="0"/>
                        <a:pt x="19518" y="2963"/>
                        <a:pt x="23618" y="8059"/>
                      </a:cubicBezTo>
                      <a:lnTo>
                        <a:pt x="6789" y="21600"/>
                      </a:lnTo>
                      <a:lnTo>
                        <a:pt x="-1" y="1094"/>
                      </a:lnTo>
                      <a:close/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round/>
                  <a:headEnd type="stealth" w="lg" len="lg"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53" name="Arc 19"/>
                <p:cNvSpPr>
                  <a:spLocks/>
                </p:cNvSpPr>
                <p:nvPr/>
              </p:nvSpPr>
              <p:spPr bwMode="auto">
                <a:xfrm rot="7132203">
                  <a:off x="4629" y="796"/>
                  <a:ext cx="558" cy="156"/>
                </a:xfrm>
                <a:custGeom>
                  <a:avLst/>
                  <a:gdLst>
                    <a:gd name="T0" fmla="*/ 0 w 23618"/>
                    <a:gd name="T1" fmla="*/ 0 h 21600"/>
                    <a:gd name="T2" fmla="*/ 0 w 23618"/>
                    <a:gd name="T3" fmla="*/ 0 h 21600"/>
                    <a:gd name="T4" fmla="*/ 0 w 23618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3618"/>
                    <a:gd name="T10" fmla="*/ 0 h 21600"/>
                    <a:gd name="T11" fmla="*/ 23618 w 23618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3618" h="21600" fill="none" extrusionOk="0">
                      <a:moveTo>
                        <a:pt x="-1" y="1094"/>
                      </a:moveTo>
                      <a:cubicBezTo>
                        <a:pt x="2189" y="369"/>
                        <a:pt x="4482" y="-1"/>
                        <a:pt x="6789" y="0"/>
                      </a:cubicBezTo>
                      <a:cubicBezTo>
                        <a:pt x="13329" y="0"/>
                        <a:pt x="19518" y="2963"/>
                        <a:pt x="23618" y="8059"/>
                      </a:cubicBezTo>
                    </a:path>
                    <a:path w="23618" h="21600" stroke="0" extrusionOk="0">
                      <a:moveTo>
                        <a:pt x="-1" y="1094"/>
                      </a:moveTo>
                      <a:cubicBezTo>
                        <a:pt x="2189" y="369"/>
                        <a:pt x="4482" y="-1"/>
                        <a:pt x="6789" y="0"/>
                      </a:cubicBezTo>
                      <a:cubicBezTo>
                        <a:pt x="13329" y="0"/>
                        <a:pt x="19518" y="2963"/>
                        <a:pt x="23618" y="8059"/>
                      </a:cubicBezTo>
                      <a:lnTo>
                        <a:pt x="6789" y="21600"/>
                      </a:lnTo>
                      <a:lnTo>
                        <a:pt x="-1" y="1094"/>
                      </a:lnTo>
                      <a:close/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round/>
                  <a:headEnd type="stealth" w="lg" len="lg"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5135" name="Text Box 22"/>
              <p:cNvSpPr txBox="1">
                <a:spLocks noChangeArrowheads="1"/>
              </p:cNvSpPr>
              <p:nvPr/>
            </p:nvSpPr>
            <p:spPr bwMode="auto">
              <a:xfrm>
                <a:off x="1088" y="3317"/>
                <a:ext cx="409" cy="269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b="1">
                    <a:latin typeface="Georgia" pitchFamily="18" charset="0"/>
                  </a:rPr>
                  <a:t>•</a:t>
                </a:r>
                <a:r>
                  <a:rPr lang="ru-RU" altLang="ru-RU" sz="2800" b="1">
                    <a:latin typeface="Georgia" pitchFamily="18" charset="0"/>
                  </a:rPr>
                  <a:t> </a:t>
                </a:r>
                <a:r>
                  <a:rPr lang="ru-RU" altLang="ru-RU" sz="2800" b="1">
                    <a:latin typeface="Arial" charset="0"/>
                  </a:rPr>
                  <a:t>5</a:t>
                </a:r>
              </a:p>
            </p:txBody>
          </p:sp>
          <p:sp>
            <p:nvSpPr>
              <p:cNvPr id="5136" name="Text Box 24"/>
              <p:cNvSpPr txBox="1">
                <a:spLocks noChangeArrowheads="1"/>
              </p:cNvSpPr>
              <p:nvPr/>
            </p:nvSpPr>
            <p:spPr bwMode="auto">
              <a:xfrm>
                <a:off x="1429" y="2682"/>
                <a:ext cx="409" cy="269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b="1">
                    <a:latin typeface="Georgia" pitchFamily="18" charset="0"/>
                  </a:rPr>
                  <a:t>•</a:t>
                </a:r>
                <a:r>
                  <a:rPr lang="ru-RU" altLang="ru-RU" sz="2800" b="1">
                    <a:latin typeface="Georgia" pitchFamily="18" charset="0"/>
                  </a:rPr>
                  <a:t> </a:t>
                </a:r>
                <a:r>
                  <a:rPr lang="ru-RU" altLang="ru-RU" sz="2800" b="1">
                    <a:latin typeface="Arial" charset="0"/>
                  </a:rPr>
                  <a:t>3</a:t>
                </a:r>
              </a:p>
            </p:txBody>
          </p:sp>
          <p:sp>
            <p:nvSpPr>
              <p:cNvPr id="5137" name="Text Box 25"/>
              <p:cNvSpPr txBox="1">
                <a:spLocks noChangeArrowheads="1"/>
              </p:cNvSpPr>
              <p:nvPr/>
            </p:nvSpPr>
            <p:spPr bwMode="auto">
              <a:xfrm>
                <a:off x="2494" y="2432"/>
                <a:ext cx="409" cy="269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b="1">
                    <a:latin typeface="Georgia" pitchFamily="18" charset="0"/>
                  </a:rPr>
                  <a:t>•</a:t>
                </a:r>
                <a:r>
                  <a:rPr lang="ru-RU" altLang="ru-RU" sz="2800" b="1">
                    <a:latin typeface="Georgia" pitchFamily="18" charset="0"/>
                  </a:rPr>
                  <a:t> </a:t>
                </a:r>
                <a:r>
                  <a:rPr lang="ru-RU" altLang="ru-RU" sz="2800" b="1">
                    <a:latin typeface="Arial" charset="0"/>
                  </a:rPr>
                  <a:t>2</a:t>
                </a:r>
              </a:p>
            </p:txBody>
          </p:sp>
          <p:sp>
            <p:nvSpPr>
              <p:cNvPr id="5138" name="Text Box 26"/>
              <p:cNvSpPr txBox="1">
                <a:spLocks noChangeArrowheads="1"/>
              </p:cNvSpPr>
              <p:nvPr/>
            </p:nvSpPr>
            <p:spPr bwMode="auto">
              <a:xfrm>
                <a:off x="3424" y="2001"/>
                <a:ext cx="363" cy="269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b="1">
                    <a:latin typeface="Georgia" pitchFamily="18" charset="0"/>
                  </a:rPr>
                  <a:t>•</a:t>
                </a:r>
                <a:r>
                  <a:rPr lang="ru-RU" altLang="ru-RU" sz="2800" b="1">
                    <a:latin typeface="Georgia" pitchFamily="18" charset="0"/>
                  </a:rPr>
                  <a:t> </a:t>
                </a:r>
                <a:r>
                  <a:rPr lang="ru-RU" altLang="ru-RU" sz="2800" b="1">
                    <a:latin typeface="Arial" charset="0"/>
                  </a:rPr>
                  <a:t>3</a:t>
                </a:r>
              </a:p>
            </p:txBody>
          </p:sp>
          <p:sp>
            <p:nvSpPr>
              <p:cNvPr id="5139" name="Text Box 27"/>
              <p:cNvSpPr txBox="1">
                <a:spLocks noChangeArrowheads="1"/>
              </p:cNvSpPr>
              <p:nvPr/>
            </p:nvSpPr>
            <p:spPr bwMode="auto">
              <a:xfrm>
                <a:off x="4286" y="1457"/>
                <a:ext cx="409" cy="269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b="1">
                    <a:latin typeface="Georgia" pitchFamily="18" charset="0"/>
                  </a:rPr>
                  <a:t>•</a:t>
                </a:r>
                <a:r>
                  <a:rPr lang="ru-RU" altLang="ru-RU" sz="2800" b="1">
                    <a:latin typeface="Georgia" pitchFamily="18" charset="0"/>
                  </a:rPr>
                  <a:t> </a:t>
                </a:r>
                <a:r>
                  <a:rPr lang="ru-RU" altLang="ru-RU" sz="2800" b="1">
                    <a:latin typeface="Arial" charset="0"/>
                  </a:rPr>
                  <a:t>2</a:t>
                </a:r>
              </a:p>
            </p:txBody>
          </p:sp>
          <p:sp>
            <p:nvSpPr>
              <p:cNvPr id="5140" name="Text Box 28"/>
              <p:cNvSpPr txBox="1">
                <a:spLocks noChangeArrowheads="1"/>
              </p:cNvSpPr>
              <p:nvPr/>
            </p:nvSpPr>
            <p:spPr bwMode="auto">
              <a:xfrm>
                <a:off x="5012" y="777"/>
                <a:ext cx="409" cy="269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sz="2800" b="1">
                    <a:latin typeface="Georgia" pitchFamily="18" charset="0"/>
                  </a:rPr>
                  <a:t>: </a:t>
                </a:r>
                <a:r>
                  <a:rPr lang="ru-RU" altLang="ru-RU" sz="2800" b="1">
                    <a:latin typeface="Arial" charset="0"/>
                  </a:rPr>
                  <a:t>5</a:t>
                </a:r>
              </a:p>
            </p:txBody>
          </p:sp>
        </p:grpSp>
      </p:grpSp>
      <p:sp>
        <p:nvSpPr>
          <p:cNvPr id="3101" name="Text Box 29"/>
          <p:cNvSpPr txBox="1">
            <a:spLocks noChangeArrowheads="1"/>
          </p:cNvSpPr>
          <p:nvPr/>
        </p:nvSpPr>
        <p:spPr bwMode="auto">
          <a:xfrm>
            <a:off x="2490788" y="3976688"/>
            <a:ext cx="503237" cy="4270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 b="1">
                <a:latin typeface="Arial" charset="0"/>
              </a:rPr>
              <a:t>45</a:t>
            </a:r>
          </a:p>
        </p:txBody>
      </p:sp>
      <p:sp>
        <p:nvSpPr>
          <p:cNvPr id="3102" name="Text Box 30"/>
          <p:cNvSpPr txBox="1">
            <a:spLocks noChangeArrowheads="1"/>
          </p:cNvSpPr>
          <p:nvPr/>
        </p:nvSpPr>
        <p:spPr bwMode="auto">
          <a:xfrm>
            <a:off x="4024313" y="3319463"/>
            <a:ext cx="539750" cy="4270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 b="1">
                <a:latin typeface="Arial" charset="0"/>
              </a:rPr>
              <a:t> 90</a:t>
            </a:r>
          </a:p>
        </p:txBody>
      </p:sp>
      <p:sp>
        <p:nvSpPr>
          <p:cNvPr id="3103" name="Text Box 31"/>
          <p:cNvSpPr txBox="1">
            <a:spLocks noChangeArrowheads="1"/>
          </p:cNvSpPr>
          <p:nvPr/>
        </p:nvSpPr>
        <p:spPr bwMode="auto">
          <a:xfrm>
            <a:off x="5338763" y="2698750"/>
            <a:ext cx="647700" cy="4270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 b="1">
                <a:latin typeface="Arial" charset="0"/>
              </a:rPr>
              <a:t>270</a:t>
            </a:r>
          </a:p>
        </p:txBody>
      </p:sp>
      <p:sp>
        <p:nvSpPr>
          <p:cNvPr id="3104" name="Text Box 32"/>
          <p:cNvSpPr txBox="1">
            <a:spLocks noChangeArrowheads="1"/>
          </p:cNvSpPr>
          <p:nvPr/>
        </p:nvSpPr>
        <p:spPr bwMode="auto">
          <a:xfrm>
            <a:off x="6507163" y="1785938"/>
            <a:ext cx="755650" cy="4270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 b="1">
                <a:latin typeface="Arial" charset="0"/>
              </a:rPr>
              <a:t>540</a:t>
            </a:r>
          </a:p>
        </p:txBody>
      </p:sp>
      <p:sp>
        <p:nvSpPr>
          <p:cNvPr id="3105" name="Text Box 33"/>
          <p:cNvSpPr txBox="1">
            <a:spLocks noChangeArrowheads="1"/>
          </p:cNvSpPr>
          <p:nvPr/>
        </p:nvSpPr>
        <p:spPr bwMode="auto">
          <a:xfrm>
            <a:off x="7456488" y="727075"/>
            <a:ext cx="755650" cy="4270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 b="1">
                <a:latin typeface="Arial" charset="0"/>
              </a:rPr>
              <a:t>108</a:t>
            </a:r>
          </a:p>
        </p:txBody>
      </p:sp>
      <p:pic>
        <p:nvPicPr>
          <p:cNvPr id="5130" name="Рисунок 31" descr="F7QNCA~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52413"/>
            <a:ext cx="1560513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Овальная выноска 32"/>
          <p:cNvSpPr/>
          <p:nvPr/>
        </p:nvSpPr>
        <p:spPr>
          <a:xfrm>
            <a:off x="1870075" y="215900"/>
            <a:ext cx="5549900" cy="1022350"/>
          </a:xfrm>
          <a:prstGeom prst="wedgeEllipseCallout">
            <a:avLst>
              <a:gd name="adj1" fmla="val -61717"/>
              <a:gd name="adj2" fmla="val -110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endParaRPr lang="ru-RU" sz="2800" b="1" i="1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3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2" grpId="0"/>
      <p:bldP spid="3095" grpId="0"/>
      <p:bldP spid="3101" grpId="0"/>
      <p:bldP spid="3102" grpId="0"/>
      <p:bldP spid="3103" grpId="0"/>
      <p:bldP spid="3104" grpId="0"/>
      <p:bldP spid="310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079500"/>
          </a:xfrm>
          <a:noFill/>
        </p:spPr>
        <p:txBody>
          <a:bodyPr/>
          <a:lstStyle/>
          <a:p>
            <a:r>
              <a:rPr lang="ru-RU" altLang="ru-RU" smtClean="0">
                <a:solidFill>
                  <a:srgbClr val="9933FF"/>
                </a:solidFill>
                <a:effectLst/>
              </a:rPr>
              <a:t>        Заполни пропуски.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57338"/>
            <a:ext cx="7696200" cy="3929062"/>
          </a:xfrm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altLang="ru-RU" sz="3600" smtClean="0">
                <a:effectLst/>
              </a:rPr>
              <a:t>8м3дм =        м</a:t>
            </a:r>
            <a:r>
              <a:rPr lang="ru-RU" altLang="ru-RU" sz="4400" smtClean="0">
                <a:effectLst/>
              </a:rPr>
              <a:t>   6м8см</a:t>
            </a:r>
            <a:r>
              <a:rPr lang="ru-RU" altLang="ru-RU" sz="3600" smtClean="0">
                <a:effectLst/>
              </a:rPr>
              <a:t> =        м</a:t>
            </a:r>
          </a:p>
          <a:p>
            <a:pPr>
              <a:buFont typeface="Wingdings" pitchFamily="2" charset="2"/>
              <a:buNone/>
            </a:pPr>
            <a:endParaRPr lang="ru-RU" altLang="ru-RU" sz="3600" smtClean="0">
              <a:effectLst/>
            </a:endParaRPr>
          </a:p>
          <a:p>
            <a:pPr>
              <a:buFont typeface="Wingdings" pitchFamily="2" charset="2"/>
              <a:buNone/>
            </a:pPr>
            <a:r>
              <a:rPr lang="ru-RU" altLang="ru-RU" sz="3600" smtClean="0">
                <a:effectLst/>
              </a:rPr>
              <a:t>2т2ц =         т        54ц =     </a:t>
            </a:r>
            <a:r>
              <a:rPr lang="ru-RU" altLang="ru-RU" sz="4400" smtClean="0">
                <a:effectLst/>
              </a:rPr>
              <a:t> т</a:t>
            </a:r>
          </a:p>
          <a:p>
            <a:pPr>
              <a:buFont typeface="Wingdings" pitchFamily="2" charset="2"/>
              <a:buNone/>
            </a:pPr>
            <a:endParaRPr lang="ru-RU" altLang="ru-RU" sz="4400" smtClean="0">
              <a:effectLst/>
            </a:endParaRPr>
          </a:p>
          <a:p>
            <a:pPr>
              <a:buFont typeface="Wingdings" pitchFamily="2" charset="2"/>
              <a:buNone/>
            </a:pPr>
            <a:endParaRPr lang="ru-RU" altLang="ru-RU" sz="4400" smtClean="0">
              <a:effectLst/>
            </a:endParaRP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2411413" y="1700213"/>
            <a:ext cx="865187" cy="6492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6804025" y="1700213"/>
            <a:ext cx="863600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55302" name="Rectangle 6"/>
          <p:cNvSpPr>
            <a:spLocks noChangeArrowheads="1"/>
          </p:cNvSpPr>
          <p:nvPr/>
        </p:nvSpPr>
        <p:spPr bwMode="auto">
          <a:xfrm>
            <a:off x="2555875" y="3141663"/>
            <a:ext cx="863600" cy="574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6300788" y="3213100"/>
            <a:ext cx="647700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55306" name="Text Box 10"/>
          <p:cNvSpPr txBox="1">
            <a:spLocks noChangeArrowheads="1"/>
          </p:cNvSpPr>
          <p:nvPr/>
        </p:nvSpPr>
        <p:spPr bwMode="auto">
          <a:xfrm>
            <a:off x="2339975" y="1700213"/>
            <a:ext cx="11509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 b="1">
                <a:solidFill>
                  <a:schemeClr val="tx2"/>
                </a:solidFill>
                <a:latin typeface="Comic Sans MS" pitchFamily="66" charset="0"/>
              </a:rPr>
              <a:t>8,3</a:t>
            </a:r>
            <a:r>
              <a:rPr lang="ru-RU" altLang="ru-RU" sz="3600" b="1">
                <a:solidFill>
                  <a:schemeClr val="tx2"/>
                </a:solidFill>
                <a:latin typeface="Comic Sans MS" pitchFamily="66" charset="0"/>
              </a:rPr>
              <a:t>  </a:t>
            </a:r>
          </a:p>
        </p:txBody>
      </p:sp>
      <p:sp>
        <p:nvSpPr>
          <p:cNvPr id="55307" name="Text Box 11"/>
          <p:cNvSpPr txBox="1">
            <a:spLocks noChangeArrowheads="1"/>
          </p:cNvSpPr>
          <p:nvPr/>
        </p:nvSpPr>
        <p:spPr bwMode="auto">
          <a:xfrm>
            <a:off x="2555875" y="3213100"/>
            <a:ext cx="7921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 b="1">
                <a:solidFill>
                  <a:schemeClr val="tx2"/>
                </a:solidFill>
                <a:latin typeface="Comic Sans MS" pitchFamily="66" charset="0"/>
              </a:rPr>
              <a:t>2,2</a:t>
            </a:r>
          </a:p>
        </p:txBody>
      </p:sp>
      <p:sp>
        <p:nvSpPr>
          <p:cNvPr id="55308" name="Text Box 12"/>
          <p:cNvSpPr txBox="1">
            <a:spLocks noChangeArrowheads="1"/>
          </p:cNvSpPr>
          <p:nvPr/>
        </p:nvSpPr>
        <p:spPr bwMode="auto">
          <a:xfrm>
            <a:off x="1403350" y="4724400"/>
            <a:ext cx="10810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altLang="ru-RU" sz="3200" b="1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55309" name="Text Box 13"/>
          <p:cNvSpPr txBox="1">
            <a:spLocks noChangeArrowheads="1"/>
          </p:cNvSpPr>
          <p:nvPr/>
        </p:nvSpPr>
        <p:spPr bwMode="auto">
          <a:xfrm>
            <a:off x="6804025" y="1700213"/>
            <a:ext cx="15843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 b="1">
                <a:solidFill>
                  <a:schemeClr val="tx2"/>
                </a:solidFill>
                <a:latin typeface="Comic Sans MS" pitchFamily="66" charset="0"/>
              </a:rPr>
              <a:t>6,08</a:t>
            </a:r>
          </a:p>
        </p:txBody>
      </p:sp>
      <p:sp>
        <p:nvSpPr>
          <p:cNvPr id="55310" name="Text Box 14"/>
          <p:cNvSpPr txBox="1">
            <a:spLocks noChangeArrowheads="1"/>
          </p:cNvSpPr>
          <p:nvPr/>
        </p:nvSpPr>
        <p:spPr bwMode="auto">
          <a:xfrm>
            <a:off x="6084888" y="3213100"/>
            <a:ext cx="936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 b="1">
                <a:solidFill>
                  <a:schemeClr val="tx2"/>
                </a:solidFill>
                <a:latin typeface="Comic Sans MS" pitchFamily="66" charset="0"/>
              </a:rPr>
              <a:t>5,4</a:t>
            </a:r>
          </a:p>
        </p:txBody>
      </p:sp>
      <p:pic>
        <p:nvPicPr>
          <p:cNvPr id="6157" name="Picture 15" descr="butterfly5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115888"/>
            <a:ext cx="1368425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 dir="r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5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5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5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55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55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55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55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6" dur="2000"/>
                                        <p:tgtEl>
                                          <p:spTgt spid="55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1" dur="2000"/>
                                        <p:tgtEl>
                                          <p:spTgt spid="55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0" grpId="0" animBg="1"/>
      <p:bldP spid="55301" grpId="0" animBg="1"/>
      <p:bldP spid="55302" grpId="0" animBg="1"/>
      <p:bldP spid="55303" grpId="0" animBg="1"/>
      <p:bldP spid="55306" grpId="0"/>
      <p:bldP spid="55307" grpId="0"/>
      <p:bldP spid="55308" grpId="0"/>
      <p:bldP spid="55309" grpId="0"/>
      <p:bldP spid="553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611188" y="836613"/>
            <a:ext cx="80645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/>
              <a:t>Представить в виде обыкновенной дроби</a:t>
            </a: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900113" y="1971675"/>
            <a:ext cx="2735262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altLang="ru-RU" sz="3600" b="1">
                <a:solidFill>
                  <a:srgbClr val="000000"/>
                </a:solidFill>
              </a:rPr>
              <a:t>2,13</a:t>
            </a:r>
          </a:p>
          <a:p>
            <a:endParaRPr lang="ru-RU" altLang="ru-RU" sz="3600">
              <a:solidFill>
                <a:srgbClr val="000000"/>
              </a:solidFill>
            </a:endParaRPr>
          </a:p>
          <a:p>
            <a:r>
              <a:rPr lang="ru-RU" altLang="ru-RU" sz="3600" b="1">
                <a:solidFill>
                  <a:srgbClr val="000000"/>
                </a:solidFill>
              </a:rPr>
              <a:t>4,0015</a:t>
            </a:r>
          </a:p>
          <a:p>
            <a:endParaRPr lang="ru-RU" altLang="ru-RU" sz="3600">
              <a:solidFill>
                <a:srgbClr val="000000"/>
              </a:solidFill>
            </a:endParaRPr>
          </a:p>
          <a:p>
            <a:r>
              <a:rPr lang="ru-RU" altLang="ru-RU" sz="3600" b="1">
                <a:solidFill>
                  <a:srgbClr val="000000"/>
                </a:solidFill>
              </a:rPr>
              <a:t>0,00006</a:t>
            </a:r>
          </a:p>
          <a:p>
            <a:endParaRPr lang="ru-RU" altLang="ru-RU" sz="36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348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611188" y="836613"/>
            <a:ext cx="80645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/>
              <a:t>Представить в виде десятичной дроби</a:t>
            </a:r>
          </a:p>
        </p:txBody>
      </p:sp>
      <p:graphicFrame>
        <p:nvGraphicFramePr>
          <p:cNvPr id="3" name="Object 1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900113" y="2060575"/>
          <a:ext cx="1073150" cy="1446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Microsoft Equation 3.0" r:id="rId3" imgW="291973" imgH="393529" progId="Equation.3">
                  <p:embed/>
                </p:oleObj>
              </mc:Choice>
              <mc:Fallback>
                <p:oleObj name="Microsoft Equation 3.0" r:id="rId3" imgW="291973" imgH="393529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2060575"/>
                        <a:ext cx="1073150" cy="1446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2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5076825" y="2133600"/>
          <a:ext cx="1368425" cy="1179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name="Microsoft Equation 3.0" r:id="rId5" imgW="457002" imgH="393529" progId="Equation.3">
                  <p:embed/>
                </p:oleObj>
              </mc:Choice>
              <mc:Fallback>
                <p:oleObj name="Microsoft Equation 3.0" r:id="rId5" imgW="457002" imgH="393529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825" y="2133600"/>
                        <a:ext cx="1368425" cy="1179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684213" y="4005263"/>
          <a:ext cx="1655762" cy="1220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name="Microsoft Equation 3.0" r:id="rId7" imgW="533169" imgH="393529" progId="Equation.3">
                  <p:embed/>
                </p:oleObj>
              </mc:Choice>
              <mc:Fallback>
                <p:oleObj name="Microsoft Equation 3.0" r:id="rId7" imgW="533169" imgH="393529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4005263"/>
                        <a:ext cx="1655762" cy="1220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5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5148263" y="3933825"/>
          <a:ext cx="1439862" cy="1274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" name="Microsoft Equation 3.0" r:id="rId9" imgW="444307" imgH="393529" progId="Equation.3">
                  <p:embed/>
                </p:oleObj>
              </mc:Choice>
              <mc:Fallback>
                <p:oleObj name="Microsoft Equation 3.0" r:id="rId9" imgW="444307" imgH="393529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263" y="3933825"/>
                        <a:ext cx="1439862" cy="1274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56" name="Text Box 16"/>
          <p:cNvSpPr txBox="1">
            <a:spLocks noChangeArrowheads="1"/>
          </p:cNvSpPr>
          <p:nvPr/>
        </p:nvSpPr>
        <p:spPr bwMode="auto">
          <a:xfrm>
            <a:off x="684213" y="5373688"/>
            <a:ext cx="8280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4000">
                <a:solidFill>
                  <a:srgbClr val="000000"/>
                </a:solidFill>
              </a:rPr>
              <a:t>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5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5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468313" y="1268413"/>
            <a:ext cx="8280400" cy="344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4000"/>
              <a:t>7,52            </a:t>
            </a:r>
            <a:r>
              <a:rPr lang="en-US" altLang="ru-RU" sz="4000"/>
              <a:t> </a:t>
            </a:r>
            <a:r>
              <a:rPr lang="ru-RU" altLang="ru-RU" sz="4000"/>
              <a:t>        6,34</a:t>
            </a:r>
          </a:p>
          <a:p>
            <a:pPr>
              <a:spcBef>
                <a:spcPct val="50000"/>
              </a:spcBef>
            </a:pPr>
            <a:r>
              <a:rPr lang="ru-RU" altLang="ru-RU" sz="4000"/>
              <a:t>0,052             </a:t>
            </a:r>
            <a:r>
              <a:rPr lang="en-US" altLang="ru-RU" sz="4000"/>
              <a:t>  </a:t>
            </a:r>
            <a:r>
              <a:rPr lang="ru-RU" altLang="ru-RU" sz="4000"/>
              <a:t>    3,0256</a:t>
            </a:r>
          </a:p>
          <a:p>
            <a:pPr>
              <a:spcBef>
                <a:spcPct val="50000"/>
              </a:spcBef>
            </a:pPr>
            <a:r>
              <a:rPr lang="ru-RU" altLang="ru-RU" sz="4000"/>
              <a:t>4,05                     4,5</a:t>
            </a:r>
          </a:p>
          <a:p>
            <a:pPr>
              <a:spcBef>
                <a:spcPct val="50000"/>
              </a:spcBef>
            </a:pPr>
            <a:r>
              <a:rPr lang="ru-RU" altLang="ru-RU" sz="4000"/>
              <a:t>16,25                   16,25</a:t>
            </a:r>
          </a:p>
        </p:txBody>
      </p:sp>
      <p:sp>
        <p:nvSpPr>
          <p:cNvPr id="19462" name="WordArt 6"/>
          <p:cNvSpPr>
            <a:spLocks noChangeArrowheads="1" noChangeShapeType="1" noTextEdit="1"/>
          </p:cNvSpPr>
          <p:nvPr/>
        </p:nvSpPr>
        <p:spPr bwMode="auto">
          <a:xfrm>
            <a:off x="2124075" y="188913"/>
            <a:ext cx="4171950" cy="676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4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название чисел?</a:t>
            </a:r>
          </a:p>
        </p:txBody>
      </p:sp>
      <p:sp>
        <p:nvSpPr>
          <p:cNvPr id="19463" name="WordArt 7"/>
          <p:cNvSpPr>
            <a:spLocks noChangeArrowheads="1" noChangeShapeType="1" noTextEdit="1"/>
          </p:cNvSpPr>
          <p:nvPr/>
        </p:nvSpPr>
        <p:spPr bwMode="auto">
          <a:xfrm>
            <a:off x="2051050" y="260350"/>
            <a:ext cx="4171950" cy="6746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4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сравнить дроби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2843213" y="1268413"/>
            <a:ext cx="790575" cy="490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4000" b="1">
                <a:solidFill>
                  <a:srgbClr val="660033"/>
                </a:solidFill>
                <a:latin typeface="Times New Roman" pitchFamily="18" charset="0"/>
              </a:rPr>
              <a:t>&gt;</a:t>
            </a:r>
            <a:r>
              <a:rPr lang="ru-RU" altLang="ru-RU" sz="4000" b="1">
                <a:solidFill>
                  <a:srgbClr val="660033"/>
                </a:solidFill>
                <a:latin typeface="Times New Roman" pitchFamily="18" charset="0"/>
              </a:rPr>
              <a:t>      </a:t>
            </a:r>
            <a:r>
              <a:rPr lang="en-US" altLang="ru-RU" sz="4000" b="1">
                <a:solidFill>
                  <a:srgbClr val="660033"/>
                </a:solidFill>
                <a:latin typeface="Times New Roman" pitchFamily="18" charset="0"/>
              </a:rPr>
              <a:t> </a:t>
            </a:r>
            <a:r>
              <a:rPr lang="ru-RU" altLang="ru-RU" sz="4000" b="1">
                <a:solidFill>
                  <a:srgbClr val="660033"/>
                </a:solidFill>
                <a:latin typeface="Times New Roman" pitchFamily="18" charset="0"/>
              </a:rPr>
              <a:t>    </a:t>
            </a:r>
          </a:p>
          <a:p>
            <a:pPr>
              <a:spcBef>
                <a:spcPct val="50000"/>
              </a:spcBef>
            </a:pPr>
            <a:r>
              <a:rPr lang="en-US" altLang="ru-RU" sz="4000" b="1">
                <a:solidFill>
                  <a:srgbClr val="660033"/>
                </a:solidFill>
                <a:latin typeface="Times New Roman" pitchFamily="18" charset="0"/>
              </a:rPr>
              <a:t>&lt;</a:t>
            </a:r>
            <a:r>
              <a:rPr lang="ru-RU" altLang="ru-RU" sz="4000" b="1">
                <a:solidFill>
                  <a:srgbClr val="660033"/>
                </a:solidFill>
                <a:latin typeface="Times New Roman" pitchFamily="18" charset="0"/>
              </a:rPr>
              <a:t> </a:t>
            </a:r>
            <a:r>
              <a:rPr lang="en-US" altLang="ru-RU" sz="4000" b="1">
                <a:solidFill>
                  <a:srgbClr val="660033"/>
                </a:solidFill>
                <a:latin typeface="Times New Roman" pitchFamily="18" charset="0"/>
              </a:rPr>
              <a:t>  </a:t>
            </a:r>
            <a:r>
              <a:rPr lang="ru-RU" altLang="ru-RU" sz="4000" b="1">
                <a:solidFill>
                  <a:srgbClr val="660033"/>
                </a:solidFill>
                <a:latin typeface="Times New Roman" pitchFamily="18" charset="0"/>
              </a:rPr>
              <a:t>        </a:t>
            </a:r>
          </a:p>
          <a:p>
            <a:pPr>
              <a:spcBef>
                <a:spcPct val="50000"/>
              </a:spcBef>
            </a:pPr>
            <a:r>
              <a:rPr lang="en-US" altLang="ru-RU" sz="4000" b="1">
                <a:solidFill>
                  <a:srgbClr val="660033"/>
                </a:solidFill>
                <a:latin typeface="Times New Roman" pitchFamily="18" charset="0"/>
              </a:rPr>
              <a:t>&lt;</a:t>
            </a:r>
            <a:r>
              <a:rPr lang="ru-RU" altLang="ru-RU" sz="4000" b="1">
                <a:solidFill>
                  <a:srgbClr val="660033"/>
                </a:solidFill>
                <a:latin typeface="Times New Roman" pitchFamily="18" charset="0"/>
              </a:rPr>
              <a:t>          </a:t>
            </a:r>
          </a:p>
          <a:p>
            <a:pPr>
              <a:spcBef>
                <a:spcPct val="50000"/>
              </a:spcBef>
            </a:pPr>
            <a:r>
              <a:rPr lang="en-US" altLang="ru-RU" sz="4000" b="1">
                <a:solidFill>
                  <a:srgbClr val="660033"/>
                </a:solidFill>
              </a:rPr>
              <a:t>=</a:t>
            </a:r>
            <a:r>
              <a:rPr lang="ru-RU" altLang="ru-RU" sz="4000" b="1">
                <a:solidFill>
                  <a:srgbClr val="660033"/>
                </a:solidFill>
              </a:rPr>
              <a:t> </a:t>
            </a:r>
            <a:r>
              <a:rPr lang="ru-RU" altLang="ru-RU" b="1">
                <a:solidFill>
                  <a:srgbClr val="660033"/>
                </a:solidFill>
              </a:rPr>
              <a:t> </a:t>
            </a:r>
            <a:r>
              <a:rPr lang="ru-RU" altLang="ru-RU" sz="4000" b="1">
                <a:solidFill>
                  <a:srgbClr val="660033"/>
                </a:solidFill>
                <a:latin typeface="Times New Roman" pitchFamily="18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ru-RU" altLang="ru-RU" sz="3200" b="1">
                <a:solidFill>
                  <a:srgbClr val="FF3300"/>
                </a:solidFill>
              </a:rPr>
              <a:t>          </a:t>
            </a:r>
          </a:p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9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94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4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/>
      <p:bldP spid="19462" grpId="0" animBg="1"/>
      <p:bldP spid="19462" grpId="1" animBg="1"/>
      <p:bldP spid="1946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42"/>
          <p:cNvSpPr>
            <a:spLocks noChangeArrowheads="1"/>
          </p:cNvSpPr>
          <p:nvPr/>
        </p:nvSpPr>
        <p:spPr bwMode="auto">
          <a:xfrm>
            <a:off x="3352800" y="3048000"/>
            <a:ext cx="2819400" cy="1752600"/>
          </a:xfrm>
          <a:prstGeom prst="ellipse">
            <a:avLst/>
          </a:prstGeom>
          <a:solidFill>
            <a:srgbClr val="FFFF00"/>
          </a:solidFill>
          <a:ln w="76200" cap="rnd">
            <a:solidFill>
              <a:srgbClr val="33CCCC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r>
              <a:rPr lang="ru-RU" altLang="ru-RU" sz="3200">
                <a:solidFill>
                  <a:schemeClr val="bg1"/>
                </a:solidFill>
                <a:latin typeface="Calibri" pitchFamily="34" charset="0"/>
              </a:rPr>
              <a:t>Десятичные </a:t>
            </a:r>
          </a:p>
          <a:p>
            <a:r>
              <a:rPr lang="ru-RU" altLang="ru-RU" sz="3200">
                <a:solidFill>
                  <a:schemeClr val="bg1"/>
                </a:solidFill>
                <a:latin typeface="Calibri" pitchFamily="34" charset="0"/>
              </a:rPr>
              <a:t>     дроби</a:t>
            </a:r>
            <a:endParaRPr lang="ru-RU" altLang="ru-RU" sz="3200">
              <a:latin typeface="Calibri" pitchFamily="34" charset="0"/>
            </a:endParaRPr>
          </a:p>
        </p:txBody>
      </p:sp>
      <p:sp>
        <p:nvSpPr>
          <p:cNvPr id="5" name="Oval 43"/>
          <p:cNvSpPr>
            <a:spLocks noChangeArrowheads="1"/>
          </p:cNvSpPr>
          <p:nvPr/>
        </p:nvSpPr>
        <p:spPr bwMode="auto">
          <a:xfrm>
            <a:off x="1692275" y="4652963"/>
            <a:ext cx="1828800" cy="1219200"/>
          </a:xfrm>
          <a:prstGeom prst="ellipse">
            <a:avLst/>
          </a:prstGeom>
          <a:solidFill>
            <a:srgbClr val="FFFF00"/>
          </a:solidFill>
          <a:ln w="76200" cap="rnd">
            <a:solidFill>
              <a:srgbClr val="33CCCC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altLang="ru-RU">
                <a:solidFill>
                  <a:schemeClr val="bg1"/>
                </a:solidFill>
                <a:latin typeface="Calibri" pitchFamily="34" charset="0"/>
              </a:rPr>
              <a:t>КАК</a:t>
            </a:r>
          </a:p>
          <a:p>
            <a:pPr algn="ctr"/>
            <a:r>
              <a:rPr lang="ru-RU" altLang="ru-RU">
                <a:solidFill>
                  <a:schemeClr val="bg1"/>
                </a:solidFill>
                <a:latin typeface="Calibri" pitchFamily="34" charset="0"/>
              </a:rPr>
              <a:t>СРАВНИВАТЬ</a:t>
            </a:r>
          </a:p>
          <a:p>
            <a:pPr algn="ctr"/>
            <a:endParaRPr lang="ru-RU" altLang="ru-RU">
              <a:latin typeface="Calibri" pitchFamily="34" charset="0"/>
            </a:endParaRPr>
          </a:p>
        </p:txBody>
      </p:sp>
      <p:sp>
        <p:nvSpPr>
          <p:cNvPr id="6" name="Oval 44"/>
          <p:cNvSpPr>
            <a:spLocks noChangeArrowheads="1"/>
          </p:cNvSpPr>
          <p:nvPr/>
        </p:nvSpPr>
        <p:spPr bwMode="auto">
          <a:xfrm>
            <a:off x="6172200" y="2514600"/>
            <a:ext cx="1828800" cy="1219200"/>
          </a:xfrm>
          <a:prstGeom prst="ellipse">
            <a:avLst/>
          </a:prstGeom>
          <a:solidFill>
            <a:srgbClr val="FFFF00"/>
          </a:solidFill>
          <a:ln w="76200" cap="rnd">
            <a:solidFill>
              <a:srgbClr val="33CCCC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r>
              <a:rPr lang="ru-RU" altLang="ru-RU">
                <a:solidFill>
                  <a:schemeClr val="bg1"/>
                </a:solidFill>
                <a:latin typeface="Calibri" pitchFamily="34" charset="0"/>
              </a:rPr>
              <a:t>КАК  </a:t>
            </a:r>
          </a:p>
          <a:p>
            <a:r>
              <a:rPr lang="ru-RU" altLang="ru-RU">
                <a:solidFill>
                  <a:schemeClr val="bg1"/>
                </a:solidFill>
                <a:latin typeface="Calibri" pitchFamily="34" charset="0"/>
              </a:rPr>
              <a:t>ЧИТАЮТСЯ</a:t>
            </a:r>
          </a:p>
          <a:p>
            <a:endParaRPr lang="ru-RU" altLang="ru-RU">
              <a:latin typeface="Calibri" pitchFamily="34" charset="0"/>
            </a:endParaRPr>
          </a:p>
        </p:txBody>
      </p:sp>
      <p:sp>
        <p:nvSpPr>
          <p:cNvPr id="7" name="Oval 52"/>
          <p:cNvSpPr>
            <a:spLocks noChangeArrowheads="1"/>
          </p:cNvSpPr>
          <p:nvPr/>
        </p:nvSpPr>
        <p:spPr bwMode="auto">
          <a:xfrm>
            <a:off x="1187450" y="2349500"/>
            <a:ext cx="1828800" cy="1219200"/>
          </a:xfrm>
          <a:prstGeom prst="ellipse">
            <a:avLst/>
          </a:prstGeom>
          <a:solidFill>
            <a:srgbClr val="FFFF00"/>
          </a:solidFill>
          <a:ln w="76200" cap="rnd">
            <a:solidFill>
              <a:srgbClr val="33CCCC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r>
              <a:rPr lang="ru-RU" altLang="ru-RU" sz="1600">
                <a:solidFill>
                  <a:schemeClr val="bg1"/>
                </a:solidFill>
                <a:latin typeface="Calibri" pitchFamily="34" charset="0"/>
              </a:rPr>
              <a:t>ИСТОРИЯ  </a:t>
            </a:r>
          </a:p>
          <a:p>
            <a:r>
              <a:rPr lang="ru-RU" altLang="ru-RU" sz="1600">
                <a:solidFill>
                  <a:schemeClr val="bg1"/>
                </a:solidFill>
                <a:latin typeface="Calibri" pitchFamily="34" charset="0"/>
              </a:rPr>
              <a:t>ВОЗНИКНОВЕНИЯ</a:t>
            </a:r>
          </a:p>
          <a:p>
            <a:endParaRPr lang="ru-RU" altLang="ru-RU">
              <a:latin typeface="Calibri" pitchFamily="34" charset="0"/>
            </a:endParaRPr>
          </a:p>
        </p:txBody>
      </p:sp>
      <p:sp>
        <p:nvSpPr>
          <p:cNvPr id="8" name="Oval 53"/>
          <p:cNvSpPr>
            <a:spLocks noChangeArrowheads="1"/>
          </p:cNvSpPr>
          <p:nvPr/>
        </p:nvSpPr>
        <p:spPr bwMode="auto">
          <a:xfrm>
            <a:off x="3779838" y="1628775"/>
            <a:ext cx="1905000" cy="1143000"/>
          </a:xfrm>
          <a:prstGeom prst="ellipse">
            <a:avLst/>
          </a:prstGeom>
          <a:solidFill>
            <a:srgbClr val="FFFF00"/>
          </a:solidFill>
          <a:ln w="76200" cap="rnd">
            <a:solidFill>
              <a:srgbClr val="33CCCC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altLang="ru-RU">
                <a:solidFill>
                  <a:schemeClr val="bg1"/>
                </a:solidFill>
                <a:latin typeface="Calibri" pitchFamily="34" charset="0"/>
              </a:rPr>
              <a:t>ДЛЯ  ЧЕГО </a:t>
            </a:r>
          </a:p>
          <a:p>
            <a:pPr algn="ctr"/>
            <a:r>
              <a:rPr lang="ru-RU" altLang="ru-RU">
                <a:solidFill>
                  <a:schemeClr val="bg1"/>
                </a:solidFill>
                <a:latin typeface="Calibri" pitchFamily="34" charset="0"/>
              </a:rPr>
              <a:t>НУЖНЫ</a:t>
            </a:r>
          </a:p>
          <a:p>
            <a:pPr algn="ctr"/>
            <a:endParaRPr lang="ru-RU" altLang="ru-RU">
              <a:latin typeface="Calibri" pitchFamily="34" charset="0"/>
            </a:endParaRPr>
          </a:p>
        </p:txBody>
      </p:sp>
      <p:sp>
        <p:nvSpPr>
          <p:cNvPr id="9" name="Oval 54"/>
          <p:cNvSpPr>
            <a:spLocks noChangeArrowheads="1"/>
          </p:cNvSpPr>
          <p:nvPr/>
        </p:nvSpPr>
        <p:spPr bwMode="auto">
          <a:xfrm>
            <a:off x="6084888" y="4437063"/>
            <a:ext cx="1905000" cy="1143000"/>
          </a:xfrm>
          <a:prstGeom prst="ellipse">
            <a:avLst/>
          </a:prstGeom>
          <a:solidFill>
            <a:srgbClr val="FFFF00"/>
          </a:solidFill>
          <a:ln w="76200" cap="rnd">
            <a:solidFill>
              <a:srgbClr val="33CCCC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r>
              <a:rPr lang="ru-RU" altLang="ru-RU" sz="1600">
                <a:solidFill>
                  <a:schemeClr val="bg1"/>
                </a:solidFill>
                <a:latin typeface="Calibri" pitchFamily="34" charset="0"/>
              </a:rPr>
              <a:t>КАК </a:t>
            </a:r>
          </a:p>
          <a:p>
            <a:r>
              <a:rPr lang="ru-RU" altLang="ru-RU" sz="1600">
                <a:solidFill>
                  <a:schemeClr val="bg1"/>
                </a:solidFill>
                <a:latin typeface="Calibri" pitchFamily="34" charset="0"/>
              </a:rPr>
              <a:t>ЗАПИСЫВАЮТСЯ</a:t>
            </a:r>
          </a:p>
          <a:p>
            <a:endParaRPr lang="ru-RU" altLang="ru-RU" sz="1600">
              <a:latin typeface="Calibri" pitchFamily="34" charset="0"/>
            </a:endParaRPr>
          </a:p>
        </p:txBody>
      </p:sp>
      <p:sp>
        <p:nvSpPr>
          <p:cNvPr id="10" name="Line 55"/>
          <p:cNvSpPr>
            <a:spLocks noChangeShapeType="1"/>
          </p:cNvSpPr>
          <p:nvPr/>
        </p:nvSpPr>
        <p:spPr bwMode="auto">
          <a:xfrm>
            <a:off x="3048000" y="3200400"/>
            <a:ext cx="457200" cy="304800"/>
          </a:xfrm>
          <a:prstGeom prst="line">
            <a:avLst/>
          </a:prstGeom>
          <a:noFill/>
          <a:ln w="6350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" name="Line 56"/>
          <p:cNvSpPr>
            <a:spLocks noChangeShapeType="1"/>
          </p:cNvSpPr>
          <p:nvPr/>
        </p:nvSpPr>
        <p:spPr bwMode="auto">
          <a:xfrm flipV="1">
            <a:off x="3200400" y="4419600"/>
            <a:ext cx="457200" cy="304800"/>
          </a:xfrm>
          <a:prstGeom prst="line">
            <a:avLst/>
          </a:prstGeom>
          <a:noFill/>
          <a:ln w="6350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" name="Line 57"/>
          <p:cNvSpPr>
            <a:spLocks noChangeShapeType="1"/>
          </p:cNvSpPr>
          <p:nvPr/>
        </p:nvSpPr>
        <p:spPr bwMode="auto">
          <a:xfrm>
            <a:off x="4724400" y="2819400"/>
            <a:ext cx="0" cy="228600"/>
          </a:xfrm>
          <a:prstGeom prst="line">
            <a:avLst/>
          </a:prstGeom>
          <a:noFill/>
          <a:ln w="6350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" name="Line 58"/>
          <p:cNvSpPr>
            <a:spLocks noChangeShapeType="1"/>
          </p:cNvSpPr>
          <p:nvPr/>
        </p:nvSpPr>
        <p:spPr bwMode="auto">
          <a:xfrm flipV="1">
            <a:off x="5943600" y="3276600"/>
            <a:ext cx="304800" cy="228600"/>
          </a:xfrm>
          <a:prstGeom prst="line">
            <a:avLst/>
          </a:prstGeom>
          <a:noFill/>
          <a:ln w="6350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" name="Line 60"/>
          <p:cNvSpPr>
            <a:spLocks noChangeShapeType="1"/>
          </p:cNvSpPr>
          <p:nvPr/>
        </p:nvSpPr>
        <p:spPr bwMode="auto">
          <a:xfrm>
            <a:off x="5867400" y="4419600"/>
            <a:ext cx="381000" cy="228600"/>
          </a:xfrm>
          <a:prstGeom prst="line">
            <a:avLst/>
          </a:prstGeom>
          <a:noFill/>
          <a:ln w="6350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3" name="Rectangle 15"/>
          <p:cNvSpPr>
            <a:spLocks noChangeArrowheads="1"/>
          </p:cNvSpPr>
          <p:nvPr/>
        </p:nvSpPr>
        <p:spPr bwMode="auto">
          <a:xfrm>
            <a:off x="1403350" y="404813"/>
            <a:ext cx="72723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4000" b="1" i="1">
                <a:solidFill>
                  <a:srgbClr val="FF3300"/>
                </a:solidFill>
              </a:rPr>
              <a:t>Десятичные  дроби.</a:t>
            </a:r>
          </a:p>
        </p:txBody>
      </p:sp>
      <p:sp>
        <p:nvSpPr>
          <p:cNvPr id="3" name="Oval 41"/>
          <p:cNvSpPr>
            <a:spLocks noChangeArrowheads="1"/>
          </p:cNvSpPr>
          <p:nvPr/>
        </p:nvSpPr>
        <p:spPr bwMode="auto">
          <a:xfrm>
            <a:off x="3924300" y="5373688"/>
            <a:ext cx="1752600" cy="1219200"/>
          </a:xfrm>
          <a:prstGeom prst="ellipse">
            <a:avLst/>
          </a:prstGeom>
          <a:solidFill>
            <a:srgbClr val="FFFF00"/>
          </a:solidFill>
          <a:ln w="76200" cap="rnd">
            <a:solidFill>
              <a:srgbClr val="33CCCC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altLang="ru-RU">
                <a:solidFill>
                  <a:schemeClr val="bg1"/>
                </a:solidFill>
                <a:latin typeface="Calibri" pitchFamily="34" charset="0"/>
              </a:rPr>
              <a:t>ДЕЙСТВИЯ </a:t>
            </a:r>
          </a:p>
          <a:p>
            <a:pPr algn="ctr"/>
            <a:r>
              <a:rPr lang="ru-RU" altLang="ru-RU" sz="900">
                <a:solidFill>
                  <a:schemeClr val="bg1"/>
                </a:solidFill>
                <a:latin typeface="Calibri" pitchFamily="34" charset="0"/>
              </a:rPr>
              <a:t>С ДЕСЯТИЧНЫМИ  </a:t>
            </a:r>
          </a:p>
          <a:p>
            <a:pPr algn="ctr"/>
            <a:r>
              <a:rPr lang="ru-RU" altLang="ru-RU" sz="900">
                <a:solidFill>
                  <a:schemeClr val="bg1"/>
                </a:solidFill>
                <a:latin typeface="Calibri" pitchFamily="34" charset="0"/>
              </a:rPr>
              <a:t>ДРОБЯМИ</a:t>
            </a:r>
          </a:p>
          <a:p>
            <a:pPr algn="ctr"/>
            <a:endParaRPr lang="ru-RU" altLang="ru-RU" sz="9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" name="Line 56"/>
          <p:cNvSpPr>
            <a:spLocks noChangeShapeType="1"/>
          </p:cNvSpPr>
          <p:nvPr/>
        </p:nvSpPr>
        <p:spPr bwMode="auto">
          <a:xfrm flipH="1" flipV="1">
            <a:off x="4813300" y="4724400"/>
            <a:ext cx="46038" cy="649288"/>
          </a:xfrm>
          <a:prstGeom prst="line">
            <a:avLst/>
          </a:prstGeom>
          <a:noFill/>
          <a:ln w="6350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4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4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3" grpId="0" animBg="1"/>
      <p:bldP spid="2" grpId="0" animBg="1"/>
    </p:bldLst>
  </p:timing>
</p:sld>
</file>

<file path=ppt/theme/theme1.xml><?xml version="1.0" encoding="utf-8"?>
<a:theme xmlns:a="http://schemas.openxmlformats.org/drawingml/2006/main" name="Текстура">
  <a:themeElements>
    <a:clrScheme name="Текстура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Тексту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413</TotalTime>
  <Words>589</Words>
  <Application>Microsoft Office PowerPoint</Application>
  <PresentationFormat>Экран (4:3)</PresentationFormat>
  <Paragraphs>332</Paragraphs>
  <Slides>34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34</vt:i4>
      </vt:variant>
    </vt:vector>
  </HeadingPairs>
  <TitlesOfParts>
    <vt:vector size="37" baseType="lpstr">
      <vt:lpstr>Текстура</vt:lpstr>
      <vt:lpstr>Microsoft Equation 3.0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Заполни пропуски.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Алгоритм сложения (вычитания) десятичных дробей</vt:lpstr>
      <vt:lpstr>Презентация PowerPoint</vt:lpstr>
      <vt:lpstr>Презентация PowerPoint</vt:lpstr>
      <vt:lpstr>Работа в парах в тетради.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ПРОВЕРКА  ТЕСТА</vt:lpstr>
      <vt:lpstr>Презентация PowerPoint</vt:lpstr>
      <vt:lpstr>Презентация PowerPoint</vt:lpstr>
      <vt:lpstr>Работа в группах. </vt:lpstr>
      <vt:lpstr>Выполнить сложение и вычитание</vt:lpstr>
      <vt:lpstr>Презентация PowerPoint</vt:lpstr>
      <vt:lpstr>Презентация PowerPoint</vt:lpstr>
      <vt:lpstr>Презентация PowerPoint</vt:lpstr>
      <vt:lpstr>РЕФЛЕКСИЯ.</vt:lpstr>
    </vt:vector>
  </TitlesOfParts>
  <Company>BLACKEDITION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BLACKEDITION</dc:creator>
  <cp:lastModifiedBy>User</cp:lastModifiedBy>
  <cp:revision>37</cp:revision>
  <cp:lastPrinted>2015-02-19T05:25:20Z</cp:lastPrinted>
  <dcterms:created xsi:type="dcterms:W3CDTF">2009-02-16T17:11:33Z</dcterms:created>
  <dcterms:modified xsi:type="dcterms:W3CDTF">2019-08-21T06:25:07Z</dcterms:modified>
</cp:coreProperties>
</file>