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0" y="0"/>
            <a:ext cx="91084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6947048" cy="3528392"/>
          </a:xfr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Звук   ч  . Буквы </a:t>
            </a:r>
            <a:r>
              <a:rPr lang="ru-RU" dirty="0" err="1" smtClean="0"/>
              <a:t>Ч,ч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365104"/>
            <a:ext cx="3384376" cy="165618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Учитель начальных классов</a:t>
            </a:r>
          </a:p>
          <a:p>
            <a:pPr algn="l"/>
            <a:r>
              <a:rPr lang="ru-RU" sz="2000" dirty="0" err="1" smtClean="0"/>
              <a:t>Жужгова</a:t>
            </a:r>
            <a:r>
              <a:rPr lang="ru-RU" sz="2000" dirty="0" smtClean="0"/>
              <a:t> М.С.</a:t>
            </a:r>
          </a:p>
          <a:p>
            <a:pPr algn="l"/>
            <a:r>
              <a:rPr lang="ru-RU" sz="2000" dirty="0" smtClean="0"/>
              <a:t>МАОУ «СОШ №81» г.Перми</a:t>
            </a:r>
            <a:endParaRPr lang="ru-RU" sz="2000" dirty="0"/>
          </a:p>
        </p:txBody>
      </p:sp>
      <p:sp>
        <p:nvSpPr>
          <p:cNvPr id="6" name="Двойные круглые скобки 5"/>
          <p:cNvSpPr/>
          <p:nvPr/>
        </p:nvSpPr>
        <p:spPr>
          <a:xfrm>
            <a:off x="3491880" y="2996952"/>
            <a:ext cx="504056" cy="360040"/>
          </a:xfrm>
          <a:prstGeom prst="bracket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779912" y="2996952"/>
            <a:ext cx="50245" cy="126928"/>
          </a:xfrm>
          <a:custGeom>
            <a:avLst/>
            <a:gdLst>
              <a:gd name="connsiteX0" fmla="*/ 0 w 50245"/>
              <a:gd name="connsiteY0" fmla="*/ 319 h 126928"/>
              <a:gd name="connsiteX1" fmla="*/ 42203 w 50245"/>
              <a:gd name="connsiteY1" fmla="*/ 14386 h 126928"/>
              <a:gd name="connsiteX2" fmla="*/ 28135 w 50245"/>
              <a:gd name="connsiteY2" fmla="*/ 112860 h 126928"/>
              <a:gd name="connsiteX3" fmla="*/ 28135 w 50245"/>
              <a:gd name="connsiteY3" fmla="*/ 126928 h 1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45" h="126928">
                <a:moveTo>
                  <a:pt x="0" y="319"/>
                </a:moveTo>
                <a:cubicBezTo>
                  <a:pt x="14068" y="5008"/>
                  <a:pt x="38607" y="0"/>
                  <a:pt x="42203" y="14386"/>
                </a:cubicBezTo>
                <a:cubicBezTo>
                  <a:pt x="50245" y="46554"/>
                  <a:pt x="32248" y="79958"/>
                  <a:pt x="28135" y="112860"/>
                </a:cubicBezTo>
                <a:cubicBezTo>
                  <a:pt x="27553" y="117513"/>
                  <a:pt x="28135" y="122239"/>
                  <a:pt x="28135" y="12692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43808" y="357301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УМК «Школа России»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0" y="0"/>
            <a:ext cx="9108420" cy="6858000"/>
          </a:xfrm>
          <a:prstGeom prst="rect">
            <a:avLst/>
          </a:prstGeom>
          <a:noFill/>
        </p:spPr>
      </p:pic>
      <p:pic>
        <p:nvPicPr>
          <p:cNvPr id="5" name="Содержимое 4" descr="звуки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1959" t="19017" r="62681" b="30718"/>
          <a:stretch>
            <a:fillRect/>
          </a:stretch>
        </p:blipFill>
        <p:spPr>
          <a:xfrm>
            <a:off x="251520" y="980727"/>
            <a:ext cx="3528392" cy="2823060"/>
          </a:xfrm>
        </p:spPr>
      </p:pic>
      <p:pic>
        <p:nvPicPr>
          <p:cNvPr id="7" name="Рисунок 6" descr="звуки.jpg"/>
          <p:cNvPicPr>
            <a:picLocks noChangeAspect="1"/>
          </p:cNvPicPr>
          <p:nvPr/>
        </p:nvPicPr>
        <p:blipFill>
          <a:blip r:embed="rId3" cstate="print"/>
          <a:srcRect l="51575" t="19213" r="1963" b="20612"/>
          <a:stretch>
            <a:fillRect/>
          </a:stretch>
        </p:blipFill>
        <p:spPr>
          <a:xfrm>
            <a:off x="4067944" y="980728"/>
            <a:ext cx="4841282" cy="3528392"/>
          </a:xfrm>
          <a:prstGeom prst="rect">
            <a:avLst/>
          </a:prstGeom>
        </p:spPr>
      </p:pic>
      <p:pic>
        <p:nvPicPr>
          <p:cNvPr id="8" name="Рисунок 7" descr="звуки 3.jpg"/>
          <p:cNvPicPr>
            <a:picLocks noChangeAspect="1"/>
          </p:cNvPicPr>
          <p:nvPr/>
        </p:nvPicPr>
        <p:blipFill>
          <a:blip r:embed="rId4" cstate="print"/>
          <a:srcRect t="74892"/>
          <a:stretch>
            <a:fillRect/>
          </a:stretch>
        </p:blipFill>
        <p:spPr>
          <a:xfrm>
            <a:off x="4427984" y="5085184"/>
            <a:ext cx="4165600" cy="1307356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stCxn id="7" idx="2"/>
          </p:cNvCxnSpPr>
          <p:nvPr/>
        </p:nvCxnSpPr>
        <p:spPr>
          <a:xfrm flipH="1">
            <a:off x="5652120" y="4509120"/>
            <a:ext cx="836465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2"/>
          </p:cNvCxnSpPr>
          <p:nvPr/>
        </p:nvCxnSpPr>
        <p:spPr>
          <a:xfrm>
            <a:off x="6488585" y="4509120"/>
            <a:ext cx="891727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Характеристика звука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0" y="0"/>
            <a:ext cx="9108420" cy="6858000"/>
          </a:xfrm>
          <a:prstGeom prst="rect">
            <a:avLst/>
          </a:prstGeom>
          <a:noFill/>
        </p:spPr>
      </p:pic>
      <p:pic>
        <p:nvPicPr>
          <p:cNvPr id="2" name="Содержимое 11" descr="1.jpg"/>
          <p:cNvPicPr>
            <a:picLocks noChangeAspect="1"/>
          </p:cNvPicPr>
          <p:nvPr/>
        </p:nvPicPr>
        <p:blipFill>
          <a:blip r:embed="rId3" cstate="print"/>
          <a:srcRect t="5098" r="69012" b="70111"/>
          <a:stretch>
            <a:fillRect/>
          </a:stretch>
        </p:blipFill>
        <p:spPr>
          <a:xfrm>
            <a:off x="3419872" y="548680"/>
            <a:ext cx="2160240" cy="1296144"/>
          </a:xfrm>
          <a:prstGeom prst="rect">
            <a:avLst/>
          </a:prstGeom>
        </p:spPr>
      </p:pic>
      <p:pic>
        <p:nvPicPr>
          <p:cNvPr id="7" name="Рисунок 6" descr="звуки.jpg"/>
          <p:cNvPicPr>
            <a:picLocks noChangeAspect="1"/>
          </p:cNvPicPr>
          <p:nvPr/>
        </p:nvPicPr>
        <p:blipFill>
          <a:blip r:embed="rId4" cstate="print"/>
          <a:srcRect l="80712" t="38805" r="5901" b="38804"/>
          <a:stretch>
            <a:fillRect/>
          </a:stretch>
        </p:blipFill>
        <p:spPr>
          <a:xfrm>
            <a:off x="2915816" y="2780928"/>
            <a:ext cx="1224136" cy="115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sz="half" idx="4294967295"/>
          </p:nvPr>
        </p:nvSpPr>
        <p:spPr>
          <a:xfrm>
            <a:off x="0" y="1916113"/>
            <a:ext cx="4040188" cy="39512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Согласный</a:t>
            </a:r>
          </a:p>
          <a:p>
            <a:endParaRPr lang="ru-RU" dirty="0" smtClean="0"/>
          </a:p>
          <a:p>
            <a:r>
              <a:rPr lang="ru-RU" dirty="0" smtClean="0"/>
              <a:t>Глухой</a:t>
            </a:r>
          </a:p>
          <a:p>
            <a:endParaRPr lang="ru-RU" dirty="0" smtClean="0"/>
          </a:p>
          <a:p>
            <a:r>
              <a:rPr lang="ru-RU" dirty="0" smtClean="0"/>
              <a:t>ВСЕГДА мягкий</a:t>
            </a:r>
          </a:p>
          <a:p>
            <a:endParaRPr lang="ru-RU" dirty="0" smtClean="0"/>
          </a:p>
          <a:p>
            <a:r>
              <a:rPr lang="ru-RU" dirty="0" smtClean="0"/>
              <a:t>Непарный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39952" y="3933056"/>
            <a:ext cx="914400" cy="914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6" name="Рисунок 15" descr="звуки 3.jpg"/>
          <p:cNvPicPr>
            <a:picLocks noChangeAspect="1"/>
          </p:cNvPicPr>
          <p:nvPr/>
        </p:nvPicPr>
        <p:blipFill>
          <a:blip r:embed="rId5" cstate="print"/>
          <a:srcRect l="62100" t="79041" r="13698" b="1598"/>
          <a:stretch>
            <a:fillRect/>
          </a:stretch>
        </p:blipFill>
        <p:spPr>
          <a:xfrm>
            <a:off x="3131840" y="4941168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420" cy="6858000"/>
          </a:xfrm>
          <a:prstGeom prst="rect">
            <a:avLst/>
          </a:prstGeom>
          <a:noFill/>
        </p:spPr>
      </p:pic>
      <p:pic>
        <p:nvPicPr>
          <p:cNvPr id="8" name="Рисунок 7" descr="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852936"/>
            <a:ext cx="2771800" cy="2078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потерялась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   </a:t>
            </a:r>
            <a:r>
              <a:rPr lang="ru-RU" dirty="0" err="1" smtClean="0"/>
              <a:t>еник</a:t>
            </a:r>
            <a:r>
              <a:rPr lang="ru-RU" dirty="0" smtClean="0"/>
              <a:t>, мя    ,     </a:t>
            </a:r>
            <a:r>
              <a:rPr lang="ru-RU" dirty="0" err="1" smtClean="0"/>
              <a:t>тение</a:t>
            </a:r>
            <a:r>
              <a:rPr lang="ru-RU" dirty="0" smtClean="0"/>
              <a:t>, зада    а</a:t>
            </a:r>
          </a:p>
          <a:p>
            <a:endParaRPr lang="ru-RU" dirty="0" smtClean="0"/>
          </a:p>
          <a:p>
            <a:r>
              <a:rPr lang="ru-RU" dirty="0" smtClean="0"/>
              <a:t>Ученик, мяч, чтение, задача</a:t>
            </a:r>
          </a:p>
          <a:p>
            <a:endParaRPr lang="ru-RU" dirty="0" smtClean="0"/>
          </a:p>
          <a:p>
            <a:r>
              <a:rPr lang="ru-RU" dirty="0" smtClean="0"/>
              <a:t>Какая буква потерялась?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Запишите эти слова себе в тетрадь.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72816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772816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772816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1772816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0" y="0"/>
            <a:ext cx="91084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какой буквой мы познакомились?</a:t>
            </a:r>
          </a:p>
          <a:p>
            <a:r>
              <a:rPr lang="ru-RU" dirty="0" smtClean="0"/>
              <a:t>Буквой Ч</a:t>
            </a:r>
            <a:endParaRPr lang="ru-RU" dirty="0" smtClean="0"/>
          </a:p>
          <a:p>
            <a:r>
              <a:rPr lang="ru-RU" dirty="0"/>
              <a:t>К</a:t>
            </a:r>
            <a:r>
              <a:rPr lang="ru-RU" dirty="0" smtClean="0"/>
              <a:t>акой </a:t>
            </a:r>
            <a:r>
              <a:rPr lang="ru-RU" dirty="0" smtClean="0"/>
              <a:t>звук </a:t>
            </a:r>
            <a:r>
              <a:rPr lang="ru-RU" dirty="0" smtClean="0"/>
              <a:t>обозначает эта буква</a:t>
            </a:r>
          </a:p>
          <a:p>
            <a:r>
              <a:rPr lang="ru-RU" dirty="0" smtClean="0"/>
              <a:t>Согласный, глухой, всегда мягкий</a:t>
            </a:r>
          </a:p>
          <a:p>
            <a:r>
              <a:rPr lang="ru-RU" dirty="0" smtClean="0"/>
              <a:t>Научились писать эту букву</a:t>
            </a:r>
          </a:p>
          <a:p>
            <a:r>
              <a:rPr lang="ru-RU" dirty="0" smtClean="0"/>
              <a:t>Читали слова с буквой Ч</a:t>
            </a:r>
            <a:endParaRPr lang="ru-RU" dirty="0" smtClean="0"/>
          </a:p>
        </p:txBody>
      </p:sp>
      <p:pic>
        <p:nvPicPr>
          <p:cNvPr id="8" name="Picture 2" descr="C:\Users\Администратор\Videos\овации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838" y="4797152"/>
            <a:ext cx="2228586" cy="15841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72200" y="630932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Молодцы!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0" y="0"/>
            <a:ext cx="91084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изображено на картинке?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mtClean="0"/>
              <a:t>Мальчик работает.</a:t>
            </a:r>
            <a:endParaRPr lang="ru-RU" dirty="0"/>
          </a:p>
        </p:txBody>
      </p:sp>
      <p:pic>
        <p:nvPicPr>
          <p:cNvPr id="7" name="Содержимое 6" descr="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821" r="3500" b="9649"/>
          <a:stretch>
            <a:fillRect/>
          </a:stretch>
        </p:blipFill>
        <p:spPr>
          <a:xfrm>
            <a:off x="350004" y="2852936"/>
            <a:ext cx="3933963" cy="28083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mtClean="0"/>
              <a:t>Мальчик отдыхает.</a:t>
            </a:r>
            <a:endParaRPr lang="ru-RU" dirty="0"/>
          </a:p>
        </p:txBody>
      </p:sp>
      <p:pic>
        <p:nvPicPr>
          <p:cNvPr id="8" name="Содержимое 7" descr="2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06346" y="2852936"/>
            <a:ext cx="4080453" cy="280831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0" y="0"/>
            <a:ext cx="91084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ДОСУГ?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19256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Что нам поможет узнать значение слова?</a:t>
            </a:r>
            <a:endParaRPr lang="ru-RU" sz="3200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5200489" cy="2520280"/>
          </a:xfrm>
        </p:spPr>
      </p:pic>
      <p:pic>
        <p:nvPicPr>
          <p:cNvPr id="8" name="Содержимое 7" descr="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652120" y="4221088"/>
            <a:ext cx="3168352" cy="23762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0" y="0"/>
            <a:ext cx="9108420" cy="6858000"/>
          </a:xfrm>
          <a:prstGeom prst="rect">
            <a:avLst/>
          </a:prstGeom>
          <a:noFill/>
        </p:spPr>
      </p:pic>
      <p:pic>
        <p:nvPicPr>
          <p:cNvPr id="7" name="Содержимое 6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277" t="-364" r="3512"/>
          <a:stretch>
            <a:fillRect/>
          </a:stretch>
        </p:blipFill>
        <p:spPr>
          <a:xfrm>
            <a:off x="4992688" y="3010247"/>
            <a:ext cx="4151312" cy="384775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3933056"/>
            <a:ext cx="8208912" cy="2376264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ДОСУГ</a:t>
            </a:r>
          </a:p>
          <a:p>
            <a:r>
              <a:rPr lang="ru-RU" sz="2400" dirty="0" smtClean="0"/>
              <a:t>Свободное от работы время. </a:t>
            </a:r>
          </a:p>
          <a:p>
            <a:pPr marL="342900" indent="-342900"/>
            <a:r>
              <a:rPr lang="ru-RU" sz="2400" dirty="0" smtClean="0"/>
              <a:t>В часы досуга. </a:t>
            </a:r>
          </a:p>
          <a:p>
            <a:pPr marL="342900" indent="-342900"/>
            <a:r>
              <a:rPr lang="ru-RU" sz="2400" dirty="0" smtClean="0"/>
              <a:t>На досуге (когда свободен).</a:t>
            </a:r>
          </a:p>
          <a:p>
            <a:pPr marL="342900" indent="-342900"/>
            <a:r>
              <a:rPr lang="ru-RU" sz="2400" dirty="0" smtClean="0"/>
              <a:t>Провести свой досуг с пользой.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836712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В словаре все слова расположены в </a:t>
            </a:r>
            <a:r>
              <a:rPr lang="ru-RU" sz="2800" b="1" dirty="0" smtClean="0">
                <a:latin typeface="+mj-lt"/>
              </a:rPr>
              <a:t>алфавитном </a:t>
            </a:r>
            <a:r>
              <a:rPr lang="ru-RU" sz="2800" dirty="0" smtClean="0">
                <a:latin typeface="+mj-lt"/>
              </a:rPr>
              <a:t>порядке.</a:t>
            </a:r>
            <a:endParaRPr lang="ru-RU" sz="2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780928"/>
            <a:ext cx="384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Нужно знать </a:t>
            </a:r>
            <a:r>
              <a:rPr lang="ru-RU" sz="2800" b="1" dirty="0" smtClean="0">
                <a:latin typeface="+mj-lt"/>
              </a:rPr>
              <a:t>АЛФАВИТ</a:t>
            </a:r>
            <a:r>
              <a:rPr lang="ru-RU" sz="2800" dirty="0" smtClean="0">
                <a:latin typeface="+mj-lt"/>
              </a:rPr>
              <a:t>!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  <p:bldP spid="10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0" y="0"/>
            <a:ext cx="910842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узнать, когда отдыхать, а когда работать?</a:t>
            </a:r>
            <a:endParaRPr lang="ru-RU" dirty="0"/>
          </a:p>
        </p:txBody>
      </p:sp>
      <p:pic>
        <p:nvPicPr>
          <p:cNvPr id="14" name="Содержимое 13" descr="1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46132" y="1484784"/>
            <a:ext cx="4332020" cy="2592288"/>
          </a:xfrm>
        </p:spPr>
      </p:pic>
      <p:pic>
        <p:nvPicPr>
          <p:cNvPr id="15" name="Содержимое 14" descr="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8024" y="2492896"/>
            <a:ext cx="4181598" cy="418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0" y="0"/>
            <a:ext cx="910842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210146"/>
          </a:xfrm>
        </p:spPr>
        <p:txBody>
          <a:bodyPr/>
          <a:lstStyle/>
          <a:p>
            <a:r>
              <a:rPr lang="ru-RU" dirty="0" smtClean="0"/>
              <a:t>Нам помогут</a:t>
            </a:r>
            <a:endParaRPr lang="ru-RU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268287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940152" y="1052736"/>
            <a:ext cx="2944057" cy="3454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4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861048"/>
            <a:ext cx="3558547" cy="266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323528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ЧАСЫ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0" y="0"/>
            <a:ext cx="91084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какой буквой мы сегодня </a:t>
            </a:r>
            <a:r>
              <a:rPr lang="ru-RU" dirty="0" smtClean="0"/>
              <a:t>будем знакомиться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2" name="Содержимое 11" descr="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t="3721"/>
          <a:stretch>
            <a:fillRect/>
          </a:stretch>
        </p:blipFill>
        <p:spPr>
          <a:xfrm>
            <a:off x="1115616" y="1628800"/>
            <a:ext cx="6970712" cy="5033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0" y="0"/>
            <a:ext cx="91084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мы должны узнать об этой букве?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Какой звук обозначает</a:t>
            </a:r>
          </a:p>
          <a:p>
            <a:r>
              <a:rPr lang="ru-RU" dirty="0" smtClean="0"/>
              <a:t>Как пишется</a:t>
            </a:r>
          </a:p>
          <a:p>
            <a:r>
              <a:rPr lang="ru-RU" dirty="0" smtClean="0"/>
              <a:t>В какой части слова её можно встретить.</a:t>
            </a:r>
          </a:p>
          <a:p>
            <a:pPr>
              <a:buNone/>
            </a:pPr>
            <a:r>
              <a:rPr lang="ru-RU" dirty="0" smtClean="0"/>
              <a:t>				 А еще</a:t>
            </a:r>
          </a:p>
          <a:p>
            <a:r>
              <a:rPr lang="ru-RU" dirty="0" smtClean="0"/>
              <a:t>Будем читать слоги и слова с этой буквой. </a:t>
            </a:r>
          </a:p>
          <a:p>
            <a:r>
              <a:rPr lang="ru-RU" dirty="0" smtClean="0"/>
              <a:t>Составлять слова и предложения с буквой </a:t>
            </a:r>
            <a:r>
              <a:rPr lang="ru-RU" dirty="0" err="1" smtClean="0"/>
              <a:t>Ч,ч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0" y="0"/>
            <a:ext cx="910842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628800"/>
            <a:ext cx="4546848" cy="4365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Да, вы правильно решили: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 мы пишем как четыре.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Только с цифрами, друзья,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Буквы путать нам нельзя!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Содержимое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01008"/>
            <a:ext cx="4038600" cy="278310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r>
              <a:rPr lang="ru-RU" dirty="0" smtClean="0"/>
              <a:t>На что похожа буква Ч?</a:t>
            </a:r>
            <a:endParaRPr lang="ru-RU" dirty="0"/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 cstate="print"/>
          <a:srcRect l="20455" t="6818" r="21591" b="6818"/>
          <a:stretch>
            <a:fillRect/>
          </a:stretch>
        </p:blipFill>
        <p:spPr>
          <a:xfrm>
            <a:off x="4211959" y="1268760"/>
            <a:ext cx="4509975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</Template>
  <TotalTime>152</TotalTime>
  <Words>218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Звук   ч  . Буквы Ч,ч</vt:lpstr>
      <vt:lpstr>Что изображено на картинке?</vt:lpstr>
      <vt:lpstr>Что такое ДОСУГ?</vt:lpstr>
      <vt:lpstr>Слайд 4</vt:lpstr>
      <vt:lpstr>Как узнать, когда отдыхать, а когда работать?</vt:lpstr>
      <vt:lpstr>Нам помогут</vt:lpstr>
      <vt:lpstr>С какой буквой мы сегодня будем знакомиться?</vt:lpstr>
      <vt:lpstr>Что мы должны узнать об этой букве?</vt:lpstr>
      <vt:lpstr>На что похожа буква Ч?</vt:lpstr>
      <vt:lpstr>Слайд 10</vt:lpstr>
      <vt:lpstr>Слайд 11</vt:lpstr>
      <vt:lpstr>Буква потерялась</vt:lpstr>
      <vt:lpstr>Итог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изображено на картинке?</dc:title>
  <dc:creator>Администратор</dc:creator>
  <cp:lastModifiedBy>Admin</cp:lastModifiedBy>
  <cp:revision>19</cp:revision>
  <dcterms:created xsi:type="dcterms:W3CDTF">2017-11-14T19:03:19Z</dcterms:created>
  <dcterms:modified xsi:type="dcterms:W3CDTF">2017-11-23T14:40:32Z</dcterms:modified>
</cp:coreProperties>
</file>