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57" r:id="rId3"/>
    <p:sldId id="276" r:id="rId4"/>
    <p:sldId id="258" r:id="rId5"/>
    <p:sldId id="265" r:id="rId6"/>
    <p:sldId id="266" r:id="rId7"/>
    <p:sldId id="277" r:id="rId8"/>
    <p:sldId id="279" r:id="rId9"/>
    <p:sldId id="27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4B40C-5201-4104-B29D-D2D5D0A46C67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6501-4BB9-47AC-9115-351048D4B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E6501-4BB9-47AC-9115-351048D4BED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1371600"/>
            <a:ext cx="6477000" cy="1905000"/>
          </a:xfrm>
        </p:spPr>
        <p:txBody>
          <a:bodyPr anchor="b"/>
          <a:lstStyle>
            <a:lvl1pPr algn="ctr">
              <a:lnSpc>
                <a:spcPct val="100000"/>
              </a:lnSpc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352800"/>
            <a:ext cx="6477000" cy="457200"/>
          </a:xfrm>
          <a:ln w="12700"/>
        </p:spPr>
        <p:txBody>
          <a:bodyPr lIns="91440" tIns="0" rIns="91440" bIns="0"/>
          <a:lstStyle>
            <a:lvl1pPr marL="0" indent="0" algn="ctr">
              <a:spcBef>
                <a:spcPct val="0"/>
              </a:spcBef>
              <a:buClrTx/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102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103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24600" y="819150"/>
            <a:ext cx="1447800" cy="48196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81200" y="819150"/>
            <a:ext cx="4191000" cy="48196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812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0" y="1752600"/>
            <a:ext cx="2819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81915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1200" y="1752600"/>
            <a:ext cx="579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266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3886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43800" y="62484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chemeClr val="bg1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200">
          <a:solidFill>
            <a:schemeClr val="bg1"/>
          </a:solidFill>
          <a:latin typeface="+mn-lt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000">
          <a:solidFill>
            <a:schemeClr val="bg1"/>
          </a:solidFill>
          <a:latin typeface="+mn-lt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>
          <a:solidFill>
            <a:schemeClr val="bg1"/>
          </a:solidFill>
          <a:latin typeface="+mn-lt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16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899592" y="1371600"/>
            <a:ext cx="7344816" cy="1905000"/>
          </a:xfrm>
        </p:spPr>
        <p:txBody>
          <a:bodyPr/>
          <a:lstStyle/>
          <a:p>
            <a:pPr marL="180000"/>
            <a:r>
              <a:rPr lang="ru-RU" sz="4000" dirty="0" smtClean="0"/>
              <a:t>Технология развития критического мышления              «Шесть шляп мышления».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42938" r="49365" b="15719"/>
          <a:stretch>
            <a:fillRect/>
          </a:stretch>
        </p:blipFill>
        <p:spPr bwMode="auto">
          <a:xfrm>
            <a:off x="5652120" y="3284984"/>
            <a:ext cx="234026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u="sng" dirty="0" smtClean="0"/>
              <a:t>Метод шести шляп</a:t>
            </a:r>
            <a:r>
              <a:rPr lang="ru-RU" dirty="0" smtClean="0"/>
              <a:t> — это один из самых действенных приемов по организации мышления, разработанный английским писателем, психологом и специалистом в области творческого мышления Эдвардом де </a:t>
            </a:r>
            <a:r>
              <a:rPr lang="ru-RU" dirty="0" err="1" smtClean="0"/>
              <a:t>Боно</a:t>
            </a:r>
            <a:r>
              <a:rPr lang="ru-RU" dirty="0"/>
              <a:t> </a:t>
            </a:r>
            <a:r>
              <a:rPr lang="ru-RU" dirty="0" smtClean="0"/>
              <a:t>в 80-ых годах.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19150"/>
            <a:ext cx="5759152" cy="521618"/>
          </a:xfrm>
        </p:spPr>
        <p:txBody>
          <a:bodyPr/>
          <a:lstStyle/>
          <a:p>
            <a:pPr algn="ctr"/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556792"/>
            <a:ext cx="5791200" cy="3886200"/>
          </a:xfrm>
        </p:spPr>
        <p:txBody>
          <a:bodyPr/>
          <a:lstStyle/>
          <a:p>
            <a:pPr>
              <a:buNone/>
            </a:pPr>
            <a:r>
              <a:rPr lang="ru-RU" u="sng" dirty="0" smtClean="0"/>
              <a:t>Этот метод </a:t>
            </a:r>
            <a:r>
              <a:rPr lang="ru-RU" dirty="0" smtClean="0"/>
              <a:t>позволяет развить гибкость ума, </a:t>
            </a:r>
            <a:r>
              <a:rPr lang="ru-RU" dirty="0" err="1" smtClean="0"/>
              <a:t>креативность</a:t>
            </a:r>
            <a:r>
              <a:rPr lang="ru-RU" dirty="0" smtClean="0"/>
              <a:t>, помогает правильно принять решение. Особенно хорошо он подходит для оценки необычных и инновационных идей, когда важно учесть любое мнение и рассмотреть ситуацию под разными плоскостями. 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Суть метода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979712" y="1556792"/>
            <a:ext cx="6192688" cy="460851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основе метода находится концепция параллельного мышления. Как правило, то или иное решение рождается в столкновении мнений, в дискуссии и полемике. При параллельном мышлении (конструктивном по сути) разные подходы, мнения и идеи сосуществуют, а не противопоставляются и не сталкиваются лбами.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556792"/>
            <a:ext cx="5791200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При этом методе процесс мышления разделяется на шесть разных режимов, каждый из которых представлен в виде метафорической шляпы определенного цвета. Подобное деление делает мышление более сосредоточенным и устойчивым, а также учит нас оперировать различными его аспектами по очереди</a:t>
            </a:r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14391" r="64861" b="68875"/>
          <a:stretch>
            <a:fillRect/>
          </a:stretch>
        </p:blipFill>
        <p:spPr bwMode="auto">
          <a:xfrm>
            <a:off x="971600" y="1484784"/>
            <a:ext cx="160112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54849" r="65414" b="29134"/>
          <a:stretch>
            <a:fillRect/>
          </a:stretch>
        </p:blipFill>
        <p:spPr bwMode="auto">
          <a:xfrm>
            <a:off x="1043608" y="2924944"/>
            <a:ext cx="150458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276" t="14391" r="33315" b="69859"/>
          <a:stretch>
            <a:fillRect/>
          </a:stretch>
        </p:blipFill>
        <p:spPr bwMode="auto">
          <a:xfrm>
            <a:off x="1043608" y="4437112"/>
            <a:ext cx="1584176" cy="149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99792" y="1844824"/>
            <a:ext cx="52565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в белой шляпе будут искать в обсуждаемой проблеме только факты. Никаких эмоций и чувств.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99792" y="3212976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чёрной шляпе выступающим нужно попытаться предостеречь нас, найти возможные риски и опасности.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4437112"/>
            <a:ext cx="5184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Выступающие в желтой шляпе будут искать только всё самое хорошее, будут смотреть на содержание изучаемой проблемы с позиции оптимиста.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5177" t="35063" r="65968" b="48203"/>
          <a:stretch>
            <a:fillRect/>
          </a:stretch>
        </p:blipFill>
        <p:spPr bwMode="auto">
          <a:xfrm>
            <a:off x="1187624" y="1466782"/>
            <a:ext cx="1440160" cy="153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58383" t="34078" r="31101" b="48203"/>
          <a:stretch>
            <a:fillRect/>
          </a:stretch>
        </p:blipFill>
        <p:spPr bwMode="auto">
          <a:xfrm>
            <a:off x="1115615" y="2996952"/>
            <a:ext cx="15961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58383" t="52781" r="29994" b="28516"/>
          <a:stretch>
            <a:fillRect/>
          </a:stretch>
        </p:blipFill>
        <p:spPr bwMode="auto">
          <a:xfrm>
            <a:off x="1115615" y="4464542"/>
            <a:ext cx="1800201" cy="16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771800" y="1700808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Участники в красной шляпе будут анализировать проблему с позиции чувств.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3140968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зелёной шляпе выступающие попытаются уйти от стереотипов и стандартного мышления и предложат нам </a:t>
            </a:r>
            <a:r>
              <a:rPr lang="ru-RU" dirty="0" err="1" smtClean="0">
                <a:solidFill>
                  <a:schemeClr val="bg1"/>
                </a:solidFill>
              </a:rPr>
              <a:t>креативные</a:t>
            </a:r>
            <a:r>
              <a:rPr lang="ru-RU" dirty="0" smtClean="0">
                <a:solidFill>
                  <a:schemeClr val="bg1"/>
                </a:solidFill>
              </a:rPr>
              <a:t> идеи</a:t>
            </a:r>
            <a:r>
              <a:rPr lang="ru-RU" dirty="0" smtClean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4797152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Контроль над процессом мышления, осмысленность и рефлексия.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Ход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1484784"/>
            <a:ext cx="6408712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Учитель знакомит учащихся с поставленной задачей.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Работа в группах и только в своем ракурсе (по цвету шляпы</a:t>
            </a:r>
            <a:r>
              <a:rPr lang="ru-RU" dirty="0" smtClean="0"/>
              <a:t>).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Ответ каждой группы поочередно. </a:t>
            </a:r>
          </a:p>
          <a:p>
            <a:pPr marL="457200" indent="-457200">
              <a:buNone/>
            </a:pPr>
            <a:r>
              <a:rPr lang="ru-RU" b="1" dirty="0" smtClean="0"/>
              <a:t>Таким образом, мыслительные потоки не пересекаются и не запутываются. И показывается значимость всех точек зрения</a:t>
            </a:r>
            <a:endParaRPr lang="ru-RU" dirty="0" smtClean="0"/>
          </a:p>
          <a:p>
            <a:pPr marL="457200" indent="-45720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	Информация для групп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800" b="0" dirty="0" smtClean="0"/>
              <a:t>В  2018-2019 г.г. для начальных  	классов    школы     № 81 	  	планируют       построить 	новое здание по адресу: 	ул. Бригадирская 4</a:t>
            </a:r>
            <a:endParaRPr lang="ru-RU" sz="2800" b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_pptbrainstorm_TP01018437">
  <a:themeElements>
    <a:clrScheme name="ms_pptbrainstorm_TP01018437 1">
      <a:dk1>
        <a:srgbClr val="FFCC00"/>
      </a:dk1>
      <a:lt1>
        <a:srgbClr val="F8F8F8"/>
      </a:lt1>
      <a:dk2>
        <a:srgbClr val="000000"/>
      </a:dk2>
      <a:lt2>
        <a:srgbClr val="6666FF"/>
      </a:lt2>
      <a:accent1>
        <a:srgbClr val="669900"/>
      </a:accent1>
      <a:accent2>
        <a:srgbClr val="006600"/>
      </a:accent2>
      <a:accent3>
        <a:srgbClr val="AAAAAA"/>
      </a:accent3>
      <a:accent4>
        <a:srgbClr val="D4D4D4"/>
      </a:accent4>
      <a:accent5>
        <a:srgbClr val="B8CAAA"/>
      </a:accent5>
      <a:accent6>
        <a:srgbClr val="005C00"/>
      </a:accent6>
      <a:hlink>
        <a:srgbClr val="0099FF"/>
      </a:hlink>
      <a:folHlink>
        <a:srgbClr val="669900"/>
      </a:folHlink>
    </a:clrScheme>
    <a:fontScheme name="ms_pptbrainstorm_TP01018437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brainstorm_TP01018437 1">
        <a:dk1>
          <a:srgbClr val="FFCC00"/>
        </a:dk1>
        <a:lt1>
          <a:srgbClr val="F8F8F8"/>
        </a:lt1>
        <a:dk2>
          <a:srgbClr val="000000"/>
        </a:dk2>
        <a:lt2>
          <a:srgbClr val="6666FF"/>
        </a:lt2>
        <a:accent1>
          <a:srgbClr val="669900"/>
        </a:accent1>
        <a:accent2>
          <a:srgbClr val="006600"/>
        </a:accent2>
        <a:accent3>
          <a:srgbClr val="AAAAAA"/>
        </a:accent3>
        <a:accent4>
          <a:srgbClr val="D4D4D4"/>
        </a:accent4>
        <a:accent5>
          <a:srgbClr val="B8CAAA"/>
        </a:accent5>
        <a:accent6>
          <a:srgbClr val="005C00"/>
        </a:accent6>
        <a:hlink>
          <a:srgbClr val="0099FF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rainstorm_TP01018437 2">
        <a:dk1>
          <a:srgbClr val="868686"/>
        </a:dk1>
        <a:lt1>
          <a:srgbClr val="FFFFFF"/>
        </a:lt1>
        <a:dk2>
          <a:srgbClr val="009999"/>
        </a:dk2>
        <a:lt2>
          <a:srgbClr val="6600FF"/>
        </a:lt2>
        <a:accent1>
          <a:srgbClr val="9999FF"/>
        </a:accent1>
        <a:accent2>
          <a:srgbClr val="CBCBCB"/>
        </a:accent2>
        <a:accent3>
          <a:srgbClr val="FFFFFF"/>
        </a:accent3>
        <a:accent4>
          <a:srgbClr val="727272"/>
        </a:accent4>
        <a:accent5>
          <a:srgbClr val="CACAFF"/>
        </a:accent5>
        <a:accent6>
          <a:srgbClr val="B8B8B8"/>
        </a:accent6>
        <a:hlink>
          <a:srgbClr val="6600FF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rainstorm_TP01018437 3">
        <a:dk1>
          <a:srgbClr val="1C1C1C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CBCBCB"/>
        </a:accent2>
        <a:accent3>
          <a:srgbClr val="FFFFFF"/>
        </a:accent3>
        <a:accent4>
          <a:srgbClr val="161616"/>
        </a:accent4>
        <a:accent5>
          <a:srgbClr val="EBEBEB"/>
        </a:accent5>
        <a:accent6>
          <a:srgbClr val="B8B8B8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brainstorm_TP01018437 4">
        <a:dk1>
          <a:srgbClr val="FFCC00"/>
        </a:dk1>
        <a:lt1>
          <a:srgbClr val="FFFFCC"/>
        </a:lt1>
        <a:dk2>
          <a:srgbClr val="000099"/>
        </a:dk2>
        <a:lt2>
          <a:srgbClr val="00CC00"/>
        </a:lt2>
        <a:accent1>
          <a:srgbClr val="3333FF"/>
        </a:accent1>
        <a:accent2>
          <a:srgbClr val="3333CC"/>
        </a:accent2>
        <a:accent3>
          <a:srgbClr val="AAAACA"/>
        </a:accent3>
        <a:accent4>
          <a:srgbClr val="DADAAE"/>
        </a:accent4>
        <a:accent5>
          <a:srgbClr val="ADADFF"/>
        </a:accent5>
        <a:accent6>
          <a:srgbClr val="2D2DB9"/>
        </a:accent6>
        <a:hlink>
          <a:srgbClr val="0099FF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brainstorm_TP01018437 5">
        <a:dk1>
          <a:srgbClr val="FFFF00"/>
        </a:dk1>
        <a:lt1>
          <a:srgbClr val="FFFFFF"/>
        </a:lt1>
        <a:dk2>
          <a:srgbClr val="FF0033"/>
        </a:dk2>
        <a:lt2>
          <a:srgbClr val="000000"/>
        </a:lt2>
        <a:accent1>
          <a:srgbClr val="330099"/>
        </a:accent1>
        <a:accent2>
          <a:srgbClr val="CC0000"/>
        </a:accent2>
        <a:accent3>
          <a:srgbClr val="FFAAAD"/>
        </a:accent3>
        <a:accent4>
          <a:srgbClr val="DADADA"/>
        </a:accent4>
        <a:accent5>
          <a:srgbClr val="ADAACA"/>
        </a:accent5>
        <a:accent6>
          <a:srgbClr val="B90000"/>
        </a:accent6>
        <a:hlink>
          <a:srgbClr val="0099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tf01018437</Template>
  <TotalTime>247</TotalTime>
  <Words>281</Words>
  <Application>Microsoft Office PowerPoint</Application>
  <PresentationFormat>Экран (4:3)</PresentationFormat>
  <Paragraphs>21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ms_pptbrainstorm_TP01018437</vt:lpstr>
      <vt:lpstr>Технология развития критического мышления              «Шесть шляп мышления».</vt:lpstr>
      <vt:lpstr>Из истории</vt:lpstr>
      <vt:lpstr>Преимущества</vt:lpstr>
      <vt:lpstr>Суть метода</vt:lpstr>
      <vt:lpstr>Слайд 5</vt:lpstr>
      <vt:lpstr>Слайд 6</vt:lpstr>
      <vt:lpstr>Слайд 7</vt:lpstr>
      <vt:lpstr>Ход урока:</vt:lpstr>
      <vt:lpstr>                    Информация для групп    В  2018-2019 г.г. для начальных   классов    школы     № 81     планируют       построить  новое здание по адресу:  ул. Бригадирская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Игровая технология</dc:title>
  <dc:creator>Администратор</dc:creator>
  <cp:lastModifiedBy>Admin</cp:lastModifiedBy>
  <cp:revision>26</cp:revision>
  <dcterms:created xsi:type="dcterms:W3CDTF">2017-11-14T18:25:35Z</dcterms:created>
  <dcterms:modified xsi:type="dcterms:W3CDTF">2018-04-22T14:18:44Z</dcterms:modified>
</cp:coreProperties>
</file>