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8"/>
  </p:notesMasterIdLst>
  <p:sldIdLst>
    <p:sldId id="266" r:id="rId3"/>
    <p:sldId id="287" r:id="rId4"/>
    <p:sldId id="286" r:id="rId5"/>
    <p:sldId id="291" r:id="rId6"/>
    <p:sldId id="288" r:id="rId7"/>
    <p:sldId id="289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4B00E0"/>
    <a:srgbClr val="E8DDFF"/>
    <a:srgbClr val="333399"/>
    <a:srgbClr val="9999FF"/>
    <a:srgbClr val="003366"/>
    <a:srgbClr val="000099"/>
    <a:srgbClr val="54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207B85-36C5-4EDE-804B-9D38ED95F5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08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9FC9-200F-401B-8BD2-0C1775874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2746-72B0-4B1F-AB43-94FED3C41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CE2-AD59-4196-B993-57BBDA5D7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85E1-3C02-40BB-89BF-86B3EA3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4AB1-1748-48E0-8D61-99882A372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82DA-3AB6-4D49-B7AC-E4165CD2E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921A-DCA6-4E25-AFFB-E5CA0F868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0654-86C7-484A-9AEE-9FC588270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9FCA-3DD9-412E-9EAB-4BBF9EC3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6B11-2CDE-4B4C-A138-57D62E483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CF5F9-335C-4216-87B4-6956E81F7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B872-DC74-4F12-A316-40D0BDA02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10A2-37CE-4DE5-BFDA-2B70768B7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21C1-FE56-40E1-972B-5E6AB3BA1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E2D8-55E1-4542-8FFA-6A4695379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5D1A-D674-48F6-9D3C-EF03BC095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3509-E3E1-4502-81A5-90E2CAF49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CD47-2E55-4DE8-8B0E-3F04A59C9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96B3-E43E-4380-8A3B-D23FCC59F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BACD-73FB-482E-9604-DB8288F35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B2B2-17EA-4181-B827-C67D2512E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2432-0668-4B98-A096-F08E85C4C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4239FE-D066-43B2-96D3-3C274A1B6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strips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776015-3280-4623-8A3C-EFDD0B49D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1520" y="548680"/>
            <a:ext cx="8568952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</a:rPr>
              <a:t>Проверка домашнего задания: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253 –(</a:t>
            </a:r>
            <a:r>
              <a:rPr lang="ru-RU" sz="2400" b="1" dirty="0" err="1" smtClean="0">
                <a:latin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</a:rPr>
              <a:t> -456)= 138       592 –(217 - </a:t>
            </a:r>
            <a:r>
              <a:rPr lang="ru-RU" sz="2400" b="1" dirty="0" err="1" smtClean="0">
                <a:latin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</a:rPr>
              <a:t>) = 421     871 –(</a:t>
            </a:r>
            <a:r>
              <a:rPr lang="ru-RU" sz="2400" b="1" dirty="0" err="1" smtClean="0">
                <a:latin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</a:rPr>
              <a:t> +157) = 385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Х- 456 = 253-138         217 – </a:t>
            </a:r>
            <a:r>
              <a:rPr lang="ru-RU" sz="2400" b="1" dirty="0" err="1" smtClean="0">
                <a:latin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</a:rPr>
              <a:t> = 592 - 421        х+157=871-385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Х – 456 = 115                217 – </a:t>
            </a:r>
            <a:r>
              <a:rPr lang="ru-RU" sz="2400" b="1" dirty="0" err="1" smtClean="0">
                <a:latin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</a:rPr>
              <a:t> = 171                х+157=486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Х = 115+456                   </a:t>
            </a:r>
            <a:r>
              <a:rPr lang="ru-RU" sz="2400" b="1" dirty="0" err="1" smtClean="0">
                <a:latin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</a:rPr>
              <a:t> = 217-171                  х=486-157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Х = 571                           </a:t>
            </a:r>
            <a:r>
              <a:rPr lang="ru-RU" sz="2400" b="1" dirty="0" err="1" smtClean="0">
                <a:latin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</a:rPr>
              <a:t> = 46                            х=329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253–(571 -456)=138     592 –(217 - 46) =421    871-(329+157)=385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                  </a:t>
            </a:r>
            <a:r>
              <a:rPr lang="ru-RU" sz="2400" b="1" smtClean="0">
                <a:latin typeface="Times New Roman" pitchFamily="18" charset="0"/>
              </a:rPr>
              <a:t>138=138                       </a:t>
            </a:r>
            <a:r>
              <a:rPr lang="ru-RU" sz="2400" b="1" dirty="0" smtClean="0">
                <a:latin typeface="Times New Roman" pitchFamily="18" charset="0"/>
              </a:rPr>
              <a:t>421 </a:t>
            </a:r>
            <a:r>
              <a:rPr lang="ru-RU" sz="2400" b="1" smtClean="0">
                <a:latin typeface="Times New Roman" pitchFamily="18" charset="0"/>
              </a:rPr>
              <a:t>= 421                     385=385</a:t>
            </a:r>
            <a:endParaRPr lang="ru-RU" sz="24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44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44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44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44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оставить уравнения  к решению задач: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 машинах вместе 32 т груза. На одной машине 18т. Сколько тонн на второй машине?  </a:t>
            </a:r>
            <a:endParaRPr lang="ru-RU" sz="2000" dirty="0" smtClean="0"/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Петя задумал число. Если вычесть его из 390, то получится 185. Какое число задумал Петя?  </a:t>
            </a:r>
            <a:endParaRPr lang="ru-RU" sz="2000" dirty="0" smtClean="0"/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Андрей поймал 51 рыбку. Несколько рыбок он подарил другу, после чего у него осталось 37 рыбок. Сколько рыбок Андрей подарил другу?  </a:t>
            </a:r>
            <a:endParaRPr lang="ru-RU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того, как скорость поезда увеличилась на 17 км/ч, она стала равна 85 км/ч. Какой была скорость поезда до увеличения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 бидоне было несколько литров молока. После того, как в него налили ещё 23 л, а потом вылили 32 л, то в бидоне стало 24 л молока. Сколько литров молока было в бидоне первоначально?  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Проверьте себя: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1844824"/>
          <a:ext cx="6624736" cy="4054597"/>
        </p:xfrm>
        <a:graphic>
          <a:graphicData uri="http://schemas.openxmlformats.org/drawingml/2006/table">
            <a:tbl>
              <a:tblPr/>
              <a:tblGrid>
                <a:gridCol w="2672565"/>
                <a:gridCol w="3952171"/>
              </a:tblGrid>
              <a:tr h="701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cs typeface="Times New Roman"/>
                        </a:rPr>
                        <a:t>№ задачи</a:t>
                      </a:r>
                      <a:endParaRPr lang="ru-RU" sz="44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cs typeface="Times New Roman"/>
                        </a:rPr>
                        <a:t>Уравнение</a:t>
                      </a:r>
                      <a:endParaRPr lang="ru-RU" sz="44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4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cs typeface="Times New Roman"/>
                        </a:rPr>
                        <a:t>х+18=32</a:t>
                      </a:r>
                      <a:endParaRPr lang="ru-RU" sz="4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4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cs typeface="Times New Roman"/>
                        </a:rPr>
                        <a:t>390-х=185</a:t>
                      </a:r>
                      <a:endParaRPr lang="ru-RU" sz="4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cs typeface="Times New Roman"/>
                        </a:rPr>
                        <a:t>3</a:t>
                      </a:r>
                      <a:endParaRPr lang="ru-RU" sz="4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cs typeface="Times New Roman"/>
                        </a:rPr>
                        <a:t>51-х=37</a:t>
                      </a:r>
                      <a:endParaRPr lang="ru-RU" sz="4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cs typeface="Times New Roman"/>
                        </a:rPr>
                        <a:t>4</a:t>
                      </a:r>
                      <a:endParaRPr lang="ru-RU" sz="4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Times New Roman"/>
                          <a:cs typeface="Times New Roman"/>
                        </a:rPr>
                        <a:t>х+17=85</a:t>
                      </a:r>
                      <a:endParaRPr lang="ru-RU" sz="4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latin typeface="Calibri"/>
                          <a:cs typeface="Times New Roman"/>
                        </a:rPr>
                        <a:t>5</a:t>
                      </a:r>
                      <a:endParaRPr lang="ru-RU" sz="4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4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Х+23)-32=24</a:t>
                      </a:r>
                      <a:endParaRPr lang="ru-RU" sz="44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Решите задачу при помощи уравнения: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В 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пакете было 350 грамм сахара. Когда в него добавили еще сахара, в нем стало 900 грамм. Сколько граммов сахара добавили в пакет?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Решение задачи: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556792"/>
          <a:ext cx="7056784" cy="1341120"/>
        </p:xfrm>
        <a:graphic>
          <a:graphicData uri="http://schemas.openxmlformats.org/drawingml/2006/table">
            <a:tbl>
              <a:tblPr/>
              <a:tblGrid>
                <a:gridCol w="1690357"/>
                <a:gridCol w="2630123"/>
                <a:gridCol w="2736304"/>
              </a:tblGrid>
              <a:tr h="43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lang="ru-RU" sz="4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cs typeface="Times New Roman"/>
                        </a:rPr>
                        <a:t>добавили</a:t>
                      </a:r>
                      <a:endParaRPr lang="ru-RU" sz="4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cs typeface="Times New Roman"/>
                        </a:rPr>
                        <a:t>стало</a:t>
                      </a:r>
                      <a:endParaRPr lang="ru-RU" sz="4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cs typeface="Times New Roman"/>
                        </a:rPr>
                        <a:t>350 г</a:t>
                      </a:r>
                      <a:endParaRPr lang="ru-RU" sz="4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latin typeface="Times New Roman"/>
                          <a:cs typeface="Times New Roman"/>
                        </a:rPr>
                        <a:t>х</a:t>
                      </a:r>
                      <a:endParaRPr lang="ru-RU" sz="44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cs typeface="Times New Roman"/>
                        </a:rPr>
                        <a:t>900 г</a:t>
                      </a:r>
                      <a:endParaRPr lang="ru-RU" sz="4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115616" y="3122674"/>
            <a:ext cx="60486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350+х=900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Х=900-350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Х=550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добавили 550 г сахара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Продолжите одно из предложений: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узнал(а)…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почувствовал(а)…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увидел(а)…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заметил(а), что …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сейчас слушаю и думаю…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интересно следить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Стр.72 № 273(2)</a:t>
            </a:r>
          </a:p>
          <a:p>
            <a:r>
              <a:rPr lang="ru-RU" sz="3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желанию: 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составить задачу, которую можно решить при помощи уравнения.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50" y="765175"/>
            <a:ext cx="77771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Какое число стоит в конце цепочки?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8152" y="2217542"/>
            <a:ext cx="914400" cy="914400"/>
          </a:xfrm>
          <a:prstGeom prst="rect">
            <a:avLst/>
          </a:prstGeom>
          <a:solidFill>
            <a:srgbClr val="FFFF99"/>
          </a:solidFill>
          <a:ln>
            <a:solidFill>
              <a:srgbClr val="CCFF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6" name="Овал 5"/>
          <p:cNvSpPr/>
          <p:nvPr/>
        </p:nvSpPr>
        <p:spPr>
          <a:xfrm>
            <a:off x="2343200" y="2217542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7" name="Овал 6"/>
          <p:cNvSpPr/>
          <p:nvPr/>
        </p:nvSpPr>
        <p:spPr>
          <a:xfrm>
            <a:off x="4118248" y="2223272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100</a:t>
            </a:r>
          </a:p>
        </p:txBody>
      </p:sp>
      <p:sp>
        <p:nvSpPr>
          <p:cNvPr id="8" name="Овал 7"/>
          <p:cNvSpPr/>
          <p:nvPr/>
        </p:nvSpPr>
        <p:spPr>
          <a:xfrm>
            <a:off x="5893296" y="2217542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2217542"/>
            <a:ext cx="914400" cy="914400"/>
          </a:xfrm>
          <a:prstGeom prst="rect">
            <a:avLst/>
          </a:prstGeom>
          <a:solidFill>
            <a:srgbClr val="FFFF99"/>
          </a:solidFill>
          <a:ln>
            <a:solidFill>
              <a:srgbClr val="CCFF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24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547813" y="2674938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48038" y="2651125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48263" y="2647950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75463" y="2647950"/>
            <a:ext cx="6492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3363" y="2009775"/>
            <a:ext cx="879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+ 20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8200" y="2001838"/>
            <a:ext cx="5651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·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29213" y="1997075"/>
            <a:ext cx="7715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8300" y="2009775"/>
            <a:ext cx="8778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+ 19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8152" y="3364037"/>
            <a:ext cx="914400" cy="914400"/>
          </a:xfrm>
          <a:prstGeom prst="rect">
            <a:avLst/>
          </a:prstGeom>
          <a:solidFill>
            <a:srgbClr val="FFFF99"/>
          </a:solidFill>
          <a:ln>
            <a:solidFill>
              <a:srgbClr val="CCFF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60</a:t>
            </a:r>
          </a:p>
        </p:txBody>
      </p:sp>
      <p:sp>
        <p:nvSpPr>
          <p:cNvPr id="21" name="Овал 20"/>
          <p:cNvSpPr/>
          <p:nvPr/>
        </p:nvSpPr>
        <p:spPr>
          <a:xfrm>
            <a:off x="2343200" y="3364037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90</a:t>
            </a:r>
          </a:p>
        </p:txBody>
      </p:sp>
      <p:sp>
        <p:nvSpPr>
          <p:cNvPr id="22" name="Овал 21"/>
          <p:cNvSpPr/>
          <p:nvPr/>
        </p:nvSpPr>
        <p:spPr>
          <a:xfrm>
            <a:off x="4118248" y="3369767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893296" y="3364037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21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3364037"/>
            <a:ext cx="914400" cy="914400"/>
          </a:xfrm>
          <a:prstGeom prst="rect">
            <a:avLst/>
          </a:prstGeom>
          <a:solidFill>
            <a:srgbClr val="FFFF99"/>
          </a:solidFill>
          <a:ln>
            <a:solidFill>
              <a:srgbClr val="CCFF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231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547813" y="3821113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348038" y="3798888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148263" y="3794125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875463" y="3794125"/>
            <a:ext cx="6492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92250" y="3167063"/>
            <a:ext cx="879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+ 30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5013" y="3144838"/>
            <a:ext cx="60465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89513" y="3135313"/>
            <a:ext cx="877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+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4350" y="3136900"/>
            <a:ext cx="7783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·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11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8152" y="4503986"/>
            <a:ext cx="914400" cy="914400"/>
          </a:xfrm>
          <a:prstGeom prst="rect">
            <a:avLst/>
          </a:prstGeom>
          <a:solidFill>
            <a:srgbClr val="FFFF99"/>
          </a:solidFill>
          <a:ln>
            <a:solidFill>
              <a:srgbClr val="CCFF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100</a:t>
            </a:r>
          </a:p>
        </p:txBody>
      </p:sp>
      <p:sp>
        <p:nvSpPr>
          <p:cNvPr id="34" name="Овал 33"/>
          <p:cNvSpPr/>
          <p:nvPr/>
        </p:nvSpPr>
        <p:spPr>
          <a:xfrm>
            <a:off x="2343200" y="4503986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35" name="Овал 34"/>
          <p:cNvSpPr/>
          <p:nvPr/>
        </p:nvSpPr>
        <p:spPr>
          <a:xfrm>
            <a:off x="4118248" y="4509716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80</a:t>
            </a:r>
          </a:p>
        </p:txBody>
      </p:sp>
      <p:sp>
        <p:nvSpPr>
          <p:cNvPr id="36" name="Овал 35"/>
          <p:cNvSpPr/>
          <p:nvPr/>
        </p:nvSpPr>
        <p:spPr>
          <a:xfrm>
            <a:off x="5893296" y="4503986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668344" y="4503986"/>
            <a:ext cx="914400" cy="914400"/>
          </a:xfrm>
          <a:prstGeom prst="rect">
            <a:avLst/>
          </a:prstGeom>
          <a:solidFill>
            <a:srgbClr val="FFFF99"/>
          </a:solidFill>
          <a:ln>
            <a:solidFill>
              <a:srgbClr val="CCFF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44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547813" y="4960938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348038" y="4938713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148263" y="4933950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875463" y="4933950"/>
            <a:ext cx="6492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14475" y="4295775"/>
            <a:ext cx="7905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- 90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78200" y="4287838"/>
            <a:ext cx="565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· 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41900" y="4284663"/>
            <a:ext cx="7715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20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18300" y="4295775"/>
            <a:ext cx="805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·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11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68152" y="5671891"/>
            <a:ext cx="914400" cy="914400"/>
          </a:xfrm>
          <a:prstGeom prst="rect">
            <a:avLst/>
          </a:prstGeom>
          <a:solidFill>
            <a:srgbClr val="FFFF99"/>
          </a:solidFill>
          <a:ln>
            <a:solidFill>
              <a:srgbClr val="CCFF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80</a:t>
            </a:r>
          </a:p>
        </p:txBody>
      </p:sp>
      <p:sp>
        <p:nvSpPr>
          <p:cNvPr id="47" name="Овал 46"/>
          <p:cNvSpPr/>
          <p:nvPr/>
        </p:nvSpPr>
        <p:spPr>
          <a:xfrm>
            <a:off x="2343200" y="5671891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48" name="Овал 47"/>
          <p:cNvSpPr/>
          <p:nvPr/>
        </p:nvSpPr>
        <p:spPr>
          <a:xfrm>
            <a:off x="4118248" y="5677621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9" name="Овал 48"/>
          <p:cNvSpPr/>
          <p:nvPr/>
        </p:nvSpPr>
        <p:spPr>
          <a:xfrm>
            <a:off x="5893296" y="5671891"/>
            <a:ext cx="914400" cy="914400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668344" y="5671891"/>
            <a:ext cx="914400" cy="914400"/>
          </a:xfrm>
          <a:prstGeom prst="rect">
            <a:avLst/>
          </a:prstGeom>
          <a:solidFill>
            <a:srgbClr val="FFFF99"/>
          </a:solidFill>
          <a:ln>
            <a:solidFill>
              <a:srgbClr val="CCFF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231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1547813" y="6129338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348038" y="6105525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148263" y="6102350"/>
            <a:ext cx="647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875463" y="6102350"/>
            <a:ext cx="6492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495425" y="5459413"/>
            <a:ext cx="7905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- 50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14688" y="5456238"/>
            <a:ext cx="7715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15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32375" y="5461000"/>
            <a:ext cx="879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+ 19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18300" y="5464175"/>
            <a:ext cx="7783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·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753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26 ∙ 11  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У			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79 </a:t>
            </a:r>
            <a:r>
              <a:rPr lang="ru-RU" sz="4400" dirty="0" smtClean="0">
                <a:latin typeface="Arial Narrow" pitchFamily="34" charset="0"/>
              </a:rPr>
              <a:t>∙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11  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А</a:t>
            </a:r>
            <a:endParaRPr lang="ru-RU" sz="4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 Narrow" pitchFamily="34" charset="0"/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35 ∙ 11  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Д			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11 ∙ 11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    Ч</a:t>
            </a:r>
            <a:endParaRPr lang="ru-RU" sz="4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 Narrow" pitchFamily="34" charset="0"/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63 ∙ 11  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В			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12 ∙ 11  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Н</a:t>
            </a:r>
            <a:endParaRPr lang="ru-RU" sz="4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 Narrow" pitchFamily="34" charset="0"/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34 ∙ 11  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З			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25  ∙ 11 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Р</a:t>
            </a:r>
            <a:endParaRPr lang="ru-RU" sz="4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 Narrow" pitchFamily="34" charset="0"/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75 ∙ 11</a:t>
            </a:r>
            <a:r>
              <a:rPr lang="ru-RU" sz="4400" dirty="0" smtClean="0">
                <a:latin typeface="Arial Narrow" pitchFamily="34" charset="0"/>
              </a:rPr>
              <a:t>  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Е			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34  ∙ 11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И</a:t>
            </a:r>
            <a:endParaRPr lang="ru-RU" sz="4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4400" dirty="0" smtClean="0">
              <a:latin typeface="Arial Narrow" pitchFamily="34" charset="0"/>
            </a:endParaRPr>
          </a:p>
          <a:p>
            <a:pPr>
              <a:buNone/>
            </a:pPr>
            <a:endParaRPr lang="ru-RU" sz="4400" dirty="0" smtClean="0">
              <a:latin typeface="Arial Narrow" pitchFamily="34" charset="0"/>
            </a:endParaRPr>
          </a:p>
          <a:p>
            <a:pPr>
              <a:buNone/>
            </a:pPr>
            <a:endParaRPr lang="ru-RU" sz="4400" dirty="0" smtClean="0">
              <a:latin typeface="Arial Narrow" pitchFamily="34" charset="0"/>
            </a:endParaRPr>
          </a:p>
          <a:p>
            <a:pPr>
              <a:buNone/>
            </a:pPr>
            <a:endParaRPr lang="ru-RU" sz="4400" dirty="0">
              <a:latin typeface="Arial Narrow" pitchFamily="34" charset="0"/>
              <a:hlinkClick r:id="rId2" action="ppaction://hlinksldjump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6816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54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Решение задач с помощью уравнения.</a:t>
            </a:r>
            <a:endParaRPr lang="ru-RU" sz="54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Решите тест: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268760"/>
          <a:ext cx="8568952" cy="491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4913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найти неизвестное слагаемое?</a:t>
                      </a:r>
                      <a:endParaRPr lang="ru-RU" sz="1600" b="1" i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Из уменьшаемого вычесть разность;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Из суммы вычесть известное слагаемое;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С) Не знаю.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2). Как найти неизвестное уменьшаемое?</a:t>
                      </a:r>
                      <a:endParaRPr lang="ru-RU" sz="1600" b="1" i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Из разности вычесть вычитаемое;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К разности прибавить вычитаемое;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С) Не знаю.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Как найти неизвестное вычитаемое?</a:t>
                      </a:r>
                      <a:endParaRPr lang="ru-RU" sz="1600" b="1" i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Из уменьшаемого вычесть разность;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К разности прибавить уменьшаемое;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С) Не знаю.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найти неизвестный множитель?</a:t>
                      </a:r>
                      <a:endParaRPr lang="ru-RU" sz="1600" b="1" i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произведение умножить на известный множитель;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произведение разделить на известный множитель;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С) известный множитель разделить на произведение.</a:t>
                      </a:r>
                      <a:endParaRPr lang="ru-RU" sz="1400" b="0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найти неизвестное делимое?</a:t>
                      </a:r>
                      <a:endParaRPr lang="ru-RU" sz="1600" b="1" i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частное  умножить на делитель;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частное  разделить на делитель;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С) делитель разделить на частное.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Как найти неизвестный делитель?</a:t>
                      </a:r>
                      <a:endParaRPr lang="ru-RU" sz="1600" b="1" i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частное  умножить на делимое;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частное  разделить на делимое;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С) делимое разделить на частное.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уравнении 128 - х=35 неизвестно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600" b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А) Уменьшаемое;</a:t>
                      </a:r>
                      <a:b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Б) Вычитаемое;</a:t>
                      </a:r>
                      <a:b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С) Разность.</a:t>
                      </a:r>
                      <a:endParaRPr lang="ru-RU" sz="1400" b="0" dirty="0" smtClean="0"/>
                    </a:p>
                    <a:p>
                      <a:pPr>
                        <a:buNone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Решите уравнение х+12=20:</a:t>
                      </a:r>
                      <a:endParaRPr lang="ru-RU" sz="1600" b="1" i="0" dirty="0" smtClean="0"/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А) х=32; Б) х=8;  С) Не знаю</a:t>
                      </a: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48680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+mj-lt"/>
                <a:ea typeface="+mj-ea"/>
                <a:cs typeface="+mj-cs"/>
              </a:rPr>
              <a:t>Проверьте</a:t>
            </a:r>
            <a:r>
              <a:rPr lang="ru-RU" dirty="0" smtClean="0"/>
              <a:t> </a:t>
            </a:r>
            <a:r>
              <a:rPr lang="ru-RU" sz="4400" b="1" dirty="0">
                <a:latin typeface="+mj-lt"/>
                <a:ea typeface="+mj-ea"/>
                <a:cs typeface="+mj-cs"/>
              </a:rPr>
              <a:t>тест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772816"/>
          <a:ext cx="6192688" cy="853440"/>
        </p:xfrm>
        <a:graphic>
          <a:graphicData uri="http://schemas.openxmlformats.org/drawingml/2006/table">
            <a:tbl>
              <a:tblPr/>
              <a:tblGrid>
                <a:gridCol w="774086"/>
                <a:gridCol w="774086"/>
                <a:gridCol w="774086"/>
                <a:gridCol w="774086"/>
                <a:gridCol w="774086"/>
                <a:gridCol w="774086"/>
                <a:gridCol w="774086"/>
                <a:gridCol w="774086"/>
              </a:tblGrid>
              <a:tr h="248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cs typeface="Times New Roman"/>
                        </a:rPr>
                        <a:t>№1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cs typeface="Times New Roman"/>
                        </a:rPr>
                        <a:t>№2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cs typeface="Times New Roman"/>
                        </a:rPr>
                        <a:t>№3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cs typeface="Times New Roman"/>
                        </a:rPr>
                        <a:t>№4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cs typeface="Times New Roman"/>
                        </a:rPr>
                        <a:t>№5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cs typeface="Times New Roman"/>
                        </a:rPr>
                        <a:t>№6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cs typeface="Times New Roman"/>
                        </a:rPr>
                        <a:t>№7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cs typeface="Times New Roman"/>
                        </a:rPr>
                        <a:t>№8</a:t>
                      </a:r>
                      <a:endParaRPr lang="ru-RU" sz="24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636912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+mj-lt"/>
                <a:ea typeface="+mj-ea"/>
                <a:cs typeface="+mj-cs"/>
              </a:rPr>
              <a:t>Оцените работу</a:t>
            </a:r>
          </a:p>
          <a:p>
            <a:endParaRPr lang="ru-RU" sz="44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672" y="4077072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верных ответов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Отметка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«3»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5, 6 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«4»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7, 8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«5»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Составьте буквенное выражение для следующей задачи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 а марок, а у Толи на 5 марок больше. Сколько марок у Толи?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Составьте уравнение для задачи: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 было 16 марок. Он подарил несколько марок Толе, и у него осталось 9 марок. Сколько марок Коля подарил Толе?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физкультминутка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 – подняться, потянуться</a:t>
            </a:r>
          </a:p>
          <a:p>
            <a:r>
              <a:rPr lang="ru-RU" dirty="0" smtClean="0"/>
              <a:t>Два – согнуться, разогнуться</a:t>
            </a:r>
          </a:p>
          <a:p>
            <a:r>
              <a:rPr lang="ru-RU" dirty="0" smtClean="0"/>
              <a:t>Три – в ладоши три хлопка,</a:t>
            </a:r>
          </a:p>
          <a:p>
            <a:r>
              <a:rPr lang="ru-RU" dirty="0" smtClean="0"/>
              <a:t>Головою три кивка</a:t>
            </a:r>
          </a:p>
          <a:p>
            <a:r>
              <a:rPr lang="ru-RU" dirty="0" smtClean="0"/>
              <a:t>На четыре – руки шире</a:t>
            </a:r>
          </a:p>
          <a:p>
            <a:r>
              <a:rPr lang="ru-RU" dirty="0" smtClean="0"/>
              <a:t>Пять – руками помахать</a:t>
            </a:r>
          </a:p>
          <a:p>
            <a:r>
              <a:rPr lang="ru-RU" dirty="0" smtClean="0"/>
              <a:t>Шесть – опять за парту сесть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резентация МАТЕМАТИКА">
  <a:themeElements>
    <a:clrScheme name="1_Презентация МАТЕМАТИ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Презентация МАТЕМАТИ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резентация МАТЕМАТИ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езентация МАТЕМАТИКА">
  <a:themeElements>
    <a:clrScheme name="Презентация МАТЕМАТИ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Презентация МАТЕМАТИ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МАТЕМАТИ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мат2</Template>
  <TotalTime>192</TotalTime>
  <Words>745</Words>
  <Application>Microsoft Office PowerPoint</Application>
  <PresentationFormat>Экран (4:3)</PresentationFormat>
  <Paragraphs>167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1_Презентация МАТЕМАТИКА</vt:lpstr>
      <vt:lpstr>Презентация 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тест:</vt:lpstr>
      <vt:lpstr>Презентация PowerPoint</vt:lpstr>
      <vt:lpstr>Составьте буквенное выражение для следующей задачи:</vt:lpstr>
      <vt:lpstr>Составьте уравнение для задачи: </vt:lpstr>
      <vt:lpstr>физкультминутка</vt:lpstr>
      <vt:lpstr>Составить уравнения  к решению задач: </vt:lpstr>
      <vt:lpstr>Проверьте себя:</vt:lpstr>
      <vt:lpstr>Решите задачу при помощи уравнения:</vt:lpstr>
      <vt:lpstr>Решение задачи:</vt:lpstr>
      <vt:lpstr>Продолжите одно из предложений:</vt:lpstr>
      <vt:lpstr>Домашнее задание: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20</cp:revision>
  <dcterms:created xsi:type="dcterms:W3CDTF">2008-04-18T07:55:33Z</dcterms:created>
  <dcterms:modified xsi:type="dcterms:W3CDTF">2019-08-21T06:29:46Z</dcterms:modified>
</cp:coreProperties>
</file>